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jpeg" ContentType="image/jpeg"/>
  <Override PartName="/ppt/media/image17.jpeg" ContentType="image/jpeg"/>
  <Override PartName="/ppt/media/image106.jpeg" ContentType="image/jpeg"/>
  <Override PartName="/ppt/media/image3.png" ContentType="image/png"/>
  <Override PartName="/ppt/media/image56.jpeg" ContentType="image/jpeg"/>
  <Override PartName="/ppt/media/image2.png" ContentType="image/png"/>
  <Override PartName="/ppt/media/image70.png" ContentType="image/png"/>
  <Override PartName="/ppt/media/image4.png" ContentType="image/png"/>
  <Override PartName="/ppt/media/image45.jpeg" ContentType="image/jpeg"/>
  <Override PartName="/ppt/media/image6.jpeg" ContentType="image/jpeg"/>
  <Override PartName="/ppt/media/image5.png" ContentType="image/png"/>
  <Override PartName="/ppt/media/image7.jpeg" ContentType="image/jpeg"/>
  <Override PartName="/ppt/media/image31.png" ContentType="image/png"/>
  <Override PartName="/ppt/media/image8.jpeg" ContentType="image/jpeg"/>
  <Override PartName="/ppt/media/image53.wmf" ContentType="image/x-wmf"/>
  <Override PartName="/ppt/media/image9.jpeg" ContentType="image/jpeg"/>
  <Override PartName="/ppt/media/image10.jpeg" ContentType="image/jpe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104.jpeg" ContentType="image/jpeg"/>
  <Override PartName="/ppt/media/image15.jpeg" ContentType="image/jpeg"/>
  <Override PartName="/ppt/media/image105.jpeg" ContentType="image/jpeg"/>
  <Override PartName="/ppt/media/image16.jpeg" ContentType="image/jpeg"/>
  <Override PartName="/ppt/media/image107.jpeg" ContentType="image/jpeg"/>
  <Override PartName="/ppt/media/image18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111.jpeg" ContentType="image/jpeg"/>
  <Override PartName="/ppt/media/image22.jpeg" ContentType="image/jpeg"/>
  <Override PartName="/ppt/media/image64.png" ContentType="image/png"/>
  <Override PartName="/ppt/media/image112.jpeg" ContentType="image/jpeg"/>
  <Override PartName="/ppt/media/image23.jpeg" ContentType="image/jpeg"/>
  <Override PartName="/ppt/media/image113.jpeg" ContentType="image/jpeg"/>
  <Override PartName="/ppt/media/image24.jpeg" ContentType="image/jpeg"/>
  <Override PartName="/ppt/media/image114.jpeg" ContentType="image/jpeg"/>
  <Override PartName="/ppt/media/image25.jpeg" ContentType="image/jpeg"/>
  <Override PartName="/ppt/media/image115.jpeg" ContentType="image/jpeg"/>
  <Override PartName="/ppt/media/image26.jpeg" ContentType="image/jpeg"/>
  <Override PartName="/ppt/media/image37.png" ContentType="image/png"/>
  <Override PartName="/ppt/media/image116.jpeg" ContentType="image/jpeg"/>
  <Override PartName="/ppt/media/image27.jpeg" ContentType="image/jpeg"/>
  <Override PartName="/ppt/media/image59.wmf" ContentType="image/x-wmf"/>
  <Override PartName="/ppt/media/image117.jpeg" ContentType="image/jpeg"/>
  <Override PartName="/ppt/media/image28.jpeg" ContentType="image/jpeg"/>
  <Override PartName="/ppt/media/image118.jpeg" ContentType="image/jpeg"/>
  <Override PartName="/ppt/media/image29.jpeg" ContentType="image/jpeg"/>
  <Override PartName="/ppt/media/image30.png" ContentType="image/png"/>
  <Override PartName="/ppt/media/image130.jpeg" ContentType="image/jpeg"/>
  <Override PartName="/ppt/media/image41.jpeg" ContentType="image/jpeg"/>
  <Override PartName="/ppt/media/image121.jpeg" ContentType="image/jpeg"/>
  <Override PartName="/ppt/media/image32.jpeg" ContentType="image/jpeg"/>
  <Override PartName="/ppt/media/image122.jpeg" ContentType="image/jpeg"/>
  <Override PartName="/ppt/media/image33.jpeg" ContentType="image/jpeg"/>
  <Override PartName="/ppt/media/image123.jpeg" ContentType="image/jpeg"/>
  <Override PartName="/ppt/media/image34.jpeg" ContentType="image/jpeg"/>
  <Override PartName="/ppt/media/image35.jpeg" ContentType="image/jpeg"/>
  <Override PartName="/ppt/media/image124.jpeg" ContentType="image/jpeg"/>
  <Override PartName="/ppt/media/image36.jpeg" ContentType="image/jpeg"/>
  <Override PartName="/ppt/media/image38.jpeg" ContentType="image/jpeg"/>
  <Override PartName="/ppt/media/image39.jpeg" ContentType="image/jpeg"/>
  <Override PartName="/ppt/media/image128.jpeg" ContentType="image/jpeg"/>
  <Override PartName="/ppt/media/image40.jpeg" ContentType="image/jpeg"/>
  <Override PartName="/ppt/media/image42.png" ContentType="image/png"/>
  <Override PartName="/ppt/media/image50.png" ContentType="image/png"/>
  <Override PartName="/ppt/media/image43.jpeg" ContentType="image/jpeg"/>
  <Override PartName="/ppt/media/image44.jpeg" ContentType="image/jpeg"/>
  <Override PartName="/ppt/media/image133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1.jpeg" ContentType="image/jpeg"/>
  <Override PartName="/ppt/media/image52.wmf" ContentType="image/x-wmf"/>
  <Override PartName="/ppt/media/image54.jpeg" ContentType="image/jpeg"/>
  <Override PartName="/ppt/media/image55.jpeg" ContentType="image/jpeg"/>
  <Override PartName="/ppt/media/image57.jpeg" ContentType="image/jpeg"/>
  <Override PartName="/ppt/media/image58.wmf" ContentType="image/x-wmf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png" ContentType="image/png"/>
  <Override PartName="/ppt/media/image69.png" ContentType="image/png"/>
  <Override PartName="/ppt/media/image71.wmf" ContentType="image/x-wmf"/>
  <Override PartName="/ppt/media/image72.png" ContentType="image/png"/>
  <Override PartName="/ppt/media/image73.wmf" ContentType="image/x-wmf"/>
  <Override PartName="/ppt/media/image74.png" ContentType="image/png"/>
  <Override PartName="/ppt/media/image75.jpeg" ContentType="image/jpeg"/>
  <Override PartName="/ppt/media/image76.jpeg" ContentType="image/jpeg"/>
  <Override PartName="/ppt/media/image77.png" ContentType="image/png"/>
  <Override PartName="/ppt/media/image78.png" ContentType="image/png"/>
  <Override PartName="/ppt/media/image79.png" ContentType="image/png"/>
  <Override PartName="/ppt/media/image86.jpeg" ContentType="image/jpeg"/>
  <Override PartName="/ppt/media/image80.png" ContentType="image/png"/>
  <Override PartName="/ppt/media/image92.wmf" ContentType="image/x-wmf"/>
  <Override PartName="/ppt/media/image81.jpeg" ContentType="image/jpeg"/>
  <Override PartName="/ppt/media/image82.jpeg" ContentType="image/jpeg"/>
  <Override PartName="/ppt/media/image83.jpeg" ContentType="image/jpeg"/>
  <Override PartName="/ppt/media/image84.png" ContentType="image/png"/>
  <Override PartName="/ppt/media/image96.wmf" ContentType="image/x-wmf"/>
  <Override PartName="/ppt/media/image85.wmf" ContentType="image/x-wmf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3.jpeg" ContentType="image/jpeg"/>
  <Override PartName="/ppt/media/image94.png" ContentType="image/png"/>
  <Override PartName="/ppt/media/image95.jpeg" ContentType="image/jpeg"/>
  <Override PartName="/ppt/media/image97.jpeg" ContentType="image/jpeg"/>
  <Override PartName="/ppt/media/image98.jpeg" ContentType="image/jpeg"/>
  <Override PartName="/ppt/media/image99.wmf" ContentType="image/x-wmf"/>
  <Override PartName="/ppt/media/image109.jpeg" ContentType="image/jpeg"/>
  <Override PartName="/ppt/media/image119.jpeg" ContentType="image/jpeg"/>
  <Override PartName="/ppt/media/image120.jpeg" ContentType="image/jpeg"/>
  <Override PartName="/ppt/media/image125.wmf" ContentType="image/x-wmf"/>
  <Override PartName="/ppt/media/image126.jpeg" ContentType="image/jpeg"/>
  <Override PartName="/ppt/media/image127.wmf" ContentType="image/x-wmf"/>
  <Override PartName="/ppt/media/image129.jpeg" ContentType="image/jpeg"/>
  <Override PartName="/ppt/media/image131.jpeg" ContentType="image/jpeg"/>
  <Override PartName="/ppt/media/image132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x="10160000" cy="5715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9928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9060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796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9928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9060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7960" y="227880"/>
            <a:ext cx="9143280" cy="44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9928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69060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796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9928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69060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7960" y="227880"/>
            <a:ext cx="9143280" cy="44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59928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690600" y="133704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796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59928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690600" y="3068280"/>
            <a:ext cx="294372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7960" y="227880"/>
            <a:ext cx="9143280" cy="44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magine 2" descr=""/>
          <p:cNvPicPr/>
          <p:nvPr/>
        </p:nvPicPr>
        <p:blipFill>
          <a:blip r:embed="rId2"/>
          <a:srcRect l="143" t="430" r="0" b="3868"/>
          <a:stretch/>
        </p:blipFill>
        <p:spPr>
          <a:xfrm>
            <a:off x="0" y="3207240"/>
            <a:ext cx="10158120" cy="2506680"/>
          </a:xfrm>
          <a:prstGeom prst="rect">
            <a:avLst/>
          </a:prstGeom>
          <a:ln w="0">
            <a:noFill/>
          </a:ln>
        </p:spPr>
      </p:pic>
      <p:sp>
        <p:nvSpPr>
          <p:cNvPr id="1" name="CustomShape 1"/>
          <p:cNvSpPr/>
          <p:nvPr/>
        </p:nvSpPr>
        <p:spPr>
          <a:xfrm>
            <a:off x="0" y="2919240"/>
            <a:ext cx="10158120" cy="286200"/>
          </a:xfrm>
          <a:prstGeom prst="rect">
            <a:avLst/>
          </a:prstGeom>
          <a:solidFill>
            <a:srgbClr val="da8d1b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" name="Immagine 5" descr=""/>
          <p:cNvPicPr/>
          <p:nvPr/>
        </p:nvPicPr>
        <p:blipFill>
          <a:blip r:embed="rId3"/>
          <a:stretch/>
        </p:blipFill>
        <p:spPr>
          <a:xfrm>
            <a:off x="400680" y="667800"/>
            <a:ext cx="3263400" cy="14886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2920" cy="9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2920" cy="331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402840" y="5368680"/>
            <a:ext cx="394200" cy="12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b">
            <a:noAutofit/>
          </a:bodyPr>
          <a:p>
            <a:pPr>
              <a:lnSpc>
                <a:spcPct val="100000"/>
              </a:lnSpc>
            </a:pPr>
            <a:fld id="{95C2355D-515E-4F08-9464-D0124EB5F91B}" type="slidenum">
              <a:rPr b="0" lang="it-IT" sz="1000" spc="-1" strike="noStrike">
                <a:solidFill>
                  <a:srgbClr val="da8d1b"/>
                </a:solidFill>
                <a:latin typeface="Tahoma"/>
                <a:ea typeface="DejaVu Sans"/>
              </a:rPr>
              <a:t>&lt;numero&gt;</a:t>
            </a:fld>
            <a:endParaRPr b="0" lang="it-IT" sz="10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2880" y="371880"/>
            <a:ext cx="798120" cy="286200"/>
          </a:xfrm>
          <a:prstGeom prst="rect">
            <a:avLst/>
          </a:prstGeom>
          <a:solidFill>
            <a:srgbClr val="da8d1b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" name="Immagine 11" descr=""/>
          <p:cNvPicPr/>
          <p:nvPr/>
        </p:nvPicPr>
        <p:blipFill>
          <a:blip r:embed="rId2"/>
          <a:stretch/>
        </p:blipFill>
        <p:spPr>
          <a:xfrm>
            <a:off x="9122400" y="5296680"/>
            <a:ext cx="638280" cy="21888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02840" y="5368680"/>
            <a:ext cx="394200" cy="12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b">
            <a:noAutofit/>
          </a:bodyPr>
          <a:p>
            <a:pPr>
              <a:lnSpc>
                <a:spcPct val="100000"/>
              </a:lnSpc>
            </a:pPr>
            <a:fld id="{77F97161-6F39-486D-BB71-BE2C8FC89552}" type="slidenum">
              <a:rPr b="0" lang="it-IT" sz="1000" spc="-1" strike="noStrike">
                <a:solidFill>
                  <a:srgbClr val="da8d1b"/>
                </a:solidFill>
                <a:latin typeface="Tahoma"/>
                <a:ea typeface="DejaVu Sans"/>
              </a:rPr>
              <a:t>&lt;numero&gt;</a:t>
            </a:fld>
            <a:endParaRPr b="0" lang="it-IT" sz="10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2880" y="371880"/>
            <a:ext cx="798120" cy="286200"/>
          </a:xfrm>
          <a:prstGeom prst="rect">
            <a:avLst/>
          </a:prstGeom>
          <a:solidFill>
            <a:srgbClr val="da8d1b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Immagine 7" descr=""/>
          <p:cNvPicPr/>
          <p:nvPr/>
        </p:nvPicPr>
        <p:blipFill>
          <a:blip r:embed="rId2"/>
          <a:stretch/>
        </p:blipFill>
        <p:spPr>
          <a:xfrm>
            <a:off x="9122400" y="5296680"/>
            <a:ext cx="638280" cy="21888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3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image" Target="../media/image53.wmf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wmf"/><Relationship Id="rId4" Type="http://schemas.openxmlformats.org/officeDocument/2006/relationships/image" Target="../media/image59.wmf"/><Relationship Id="rId5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wmf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3.wmf"/><Relationship Id="rId2" Type="http://schemas.openxmlformats.org/officeDocument/2006/relationships/image" Target="../media/image74.png"/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jpe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wmf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2.wmf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wmf"/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9.wmf"/><Relationship Id="rId2" Type="http://schemas.openxmlformats.org/officeDocument/2006/relationships/image" Target="../media/image100.jpeg"/><Relationship Id="rId3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Relationship Id="rId4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Relationship Id="rId4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image" Target="../media/image121.jpeg"/><Relationship Id="rId3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Relationship Id="rId4" Type="http://schemas.openxmlformats.org/officeDocument/2006/relationships/slideLayout" Target="../slideLayouts/slideLayout2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25.wmf"/><Relationship Id="rId2" Type="http://schemas.openxmlformats.org/officeDocument/2006/relationships/image" Target="../media/image126.jpeg"/><Relationship Id="rId3" Type="http://schemas.openxmlformats.org/officeDocument/2006/relationships/image" Target="../media/image127.wmf"/><Relationship Id="rId4" Type="http://schemas.openxmlformats.org/officeDocument/2006/relationships/slideLayout" Target="../slideLayouts/slideLayout2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slideLayout" Target="../slideLayouts/slideLayout2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jpeg"/><Relationship Id="rId3" Type="http://schemas.openxmlformats.org/officeDocument/2006/relationships/slideLayout" Target="../slideLayouts/slideLayout2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slideLayout" Target="../slideLayouts/slideLayout2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03640" y="3319920"/>
            <a:ext cx="8724960" cy="239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90000"/>
              </a:lnSpc>
            </a:pPr>
            <a:r>
              <a:rPr b="1" lang="it-IT" sz="2000" spc="-1" strike="noStrike">
                <a:solidFill>
                  <a:srgbClr val="868686"/>
                </a:solidFill>
                <a:latin typeface="Tahoma"/>
                <a:ea typeface="Tahoma"/>
              </a:rPr>
              <a:t> </a:t>
            </a:r>
            <a:r>
              <a:rPr b="1" lang="it-IT" sz="2000" spc="-1" strike="noStrike">
                <a:solidFill>
                  <a:srgbClr val="464646"/>
                </a:solidFill>
                <a:latin typeface="Tahoma"/>
                <a:ea typeface="Tahoma"/>
              </a:rPr>
              <a:t>Programma  di  Integrazione  Didattica</a:t>
            </a:r>
            <a:br/>
            <a:br/>
            <a:r>
              <a:rPr b="1" lang="it-IT" sz="3200" spc="-1" strike="noStrike">
                <a:solidFill>
                  <a:srgbClr val="464646"/>
                </a:solidFill>
                <a:latin typeface="Tahoma"/>
                <a:ea typeface="Tahoma"/>
              </a:rPr>
              <a:t>I cereali e la mietitrebbia: </a:t>
            </a:r>
            <a:br/>
            <a:r>
              <a:rPr b="1" lang="it-IT" sz="3200" spc="-1" strike="noStrike">
                <a:solidFill>
                  <a:srgbClr val="464646"/>
                </a:solidFill>
                <a:latin typeface="Tahoma"/>
                <a:ea typeface="Tahoma"/>
              </a:rPr>
              <a:t>protagonisti nella storia dell’umanità</a:t>
            </a:r>
            <a:br/>
            <a:br/>
            <a:r>
              <a:rPr b="1" lang="it-IT" sz="2800" spc="-1" strike="noStrike">
                <a:solidFill>
                  <a:srgbClr val="464646"/>
                </a:solidFill>
                <a:latin typeface="Tahoma"/>
                <a:ea typeface="Tahoma"/>
              </a:rPr>
              <a:t>	</a:t>
            </a:r>
            <a:r>
              <a:rPr b="1" lang="it-IT" sz="2800" spc="-1" strike="noStrike">
                <a:solidFill>
                  <a:srgbClr val="464646"/>
                </a:solidFill>
                <a:latin typeface="Tahoma"/>
                <a:ea typeface="Tahoma"/>
              </a:rPr>
              <a:t>	</a:t>
            </a:r>
            <a:r>
              <a:rPr b="1" lang="it-IT" sz="2800" spc="-1" strike="noStrike">
                <a:solidFill>
                  <a:srgbClr val="464646"/>
                </a:solidFill>
                <a:latin typeface="Tahoma"/>
                <a:ea typeface="Tahoma"/>
              </a:rPr>
              <a:t>	</a:t>
            </a:r>
            <a:r>
              <a:rPr b="1" lang="it-IT" sz="2800" spc="-1" strike="noStrike">
                <a:solidFill>
                  <a:srgbClr val="464646"/>
                </a:solidFill>
                <a:latin typeface="Tahoma"/>
                <a:ea typeface="Tahoma"/>
              </a:rPr>
              <a:t>          </a:t>
            </a:r>
            <a:r>
              <a:rPr b="1" i="1" lang="it-IT" sz="2400" spc="-1" strike="noStrike">
                <a:solidFill>
                  <a:srgbClr val="464646"/>
                </a:solidFill>
                <a:latin typeface="Tahoma"/>
                <a:ea typeface="Tahoma"/>
              </a:rPr>
              <a:t>Docente: Giuseppe Ogliari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I cereali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036800" y="1011600"/>
            <a:ext cx="8664480" cy="89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Produzione mondiale (in milioni di tonnellate) </a:t>
            </a:r>
            <a:br/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Anno 1961:  </a:t>
            </a:r>
            <a:r>
              <a:rPr b="1" i="1" lang="it-IT" sz="2400" spc="-1" strike="noStrike">
                <a:solidFill>
                  <a:srgbClr val="464646"/>
                </a:solidFill>
                <a:latin typeface="Tahoma"/>
                <a:ea typeface="DejaVu Sans"/>
              </a:rPr>
              <a:t>950</a:t>
            </a:r>
            <a:br/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Oggi:        </a:t>
            </a:r>
            <a:r>
              <a:rPr b="1" i="1" lang="it-IT" sz="2400" spc="-1" strike="noStrike">
                <a:solidFill>
                  <a:srgbClr val="464646"/>
                </a:solidFill>
                <a:latin typeface="Tahoma"/>
                <a:ea typeface="DejaVu Sans"/>
              </a:rPr>
              <a:t>2.850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56" name="Picture 4" descr="cereali"/>
          <p:cNvPicPr/>
          <p:nvPr/>
        </p:nvPicPr>
        <p:blipFill>
          <a:blip r:embed="rId1"/>
          <a:stretch/>
        </p:blipFill>
        <p:spPr>
          <a:xfrm>
            <a:off x="1200960" y="2009520"/>
            <a:ext cx="7755120" cy="338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…</a:t>
            </a: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dal grano alla farina…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58" name="Picture 7" descr="stonemill1"/>
          <p:cNvPicPr/>
          <p:nvPr/>
        </p:nvPicPr>
        <p:blipFill>
          <a:blip r:embed="rId1"/>
          <a:stretch/>
        </p:blipFill>
        <p:spPr>
          <a:xfrm>
            <a:off x="5141160" y="928800"/>
            <a:ext cx="2571480" cy="219852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5" descr="057"/>
          <p:cNvPicPr/>
          <p:nvPr/>
        </p:nvPicPr>
        <p:blipFill>
          <a:blip r:embed="rId2"/>
          <a:stretch/>
        </p:blipFill>
        <p:spPr>
          <a:xfrm>
            <a:off x="5141160" y="3317040"/>
            <a:ext cx="3109320" cy="225900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4" descr="056"/>
          <p:cNvPicPr/>
          <p:nvPr/>
        </p:nvPicPr>
        <p:blipFill>
          <a:blip r:embed="rId3"/>
          <a:stretch/>
        </p:blipFill>
        <p:spPr>
          <a:xfrm>
            <a:off x="1844280" y="3317040"/>
            <a:ext cx="3011760" cy="225900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6" descr="macinazione-del-grano-a13436b3-bcb5-4064-bc8f-29c0ca43f443"/>
          <p:cNvPicPr/>
          <p:nvPr/>
        </p:nvPicPr>
        <p:blipFill>
          <a:blip r:embed="rId4"/>
          <a:srcRect l="1508" t="2814" r="1508" b="2239"/>
          <a:stretch/>
        </p:blipFill>
        <p:spPr>
          <a:xfrm>
            <a:off x="1518480" y="928800"/>
            <a:ext cx="3337200" cy="219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Il pane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63" name="Picture 7" descr="pane"/>
          <p:cNvPicPr/>
          <p:nvPr/>
        </p:nvPicPr>
        <p:blipFill>
          <a:blip r:embed="rId1"/>
          <a:srcRect l="0" t="0" r="1660" b="0"/>
          <a:stretch/>
        </p:blipFill>
        <p:spPr>
          <a:xfrm>
            <a:off x="785880" y="1014120"/>
            <a:ext cx="2591280" cy="217332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5" descr="pane"/>
          <p:cNvPicPr/>
          <p:nvPr/>
        </p:nvPicPr>
        <p:blipFill>
          <a:blip r:embed="rId2"/>
          <a:srcRect l="1894" t="2782" r="1894" b="2782"/>
          <a:stretch/>
        </p:blipFill>
        <p:spPr>
          <a:xfrm>
            <a:off x="3701160" y="1014120"/>
            <a:ext cx="2693520" cy="217332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6" descr="panetoscano"/>
          <p:cNvPicPr/>
          <p:nvPr/>
        </p:nvPicPr>
        <p:blipFill>
          <a:blip r:embed="rId3"/>
          <a:stretch/>
        </p:blipFill>
        <p:spPr>
          <a:xfrm>
            <a:off x="6718680" y="1014120"/>
            <a:ext cx="2684160" cy="217332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9" descr="Come cucinare il Pane Arabo"/>
          <p:cNvPicPr/>
          <p:nvPr/>
        </p:nvPicPr>
        <p:blipFill>
          <a:blip r:embed="rId4"/>
          <a:srcRect l="0" t="10078" r="0" b="10078"/>
          <a:stretch/>
        </p:blipFill>
        <p:spPr>
          <a:xfrm>
            <a:off x="785880" y="3335400"/>
            <a:ext cx="2591280" cy="197424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8" descr="Pane-Azimo"/>
          <p:cNvPicPr/>
          <p:nvPr/>
        </p:nvPicPr>
        <p:blipFill>
          <a:blip r:embed="rId5"/>
          <a:stretch/>
        </p:blipFill>
        <p:spPr>
          <a:xfrm>
            <a:off x="3701160" y="3462480"/>
            <a:ext cx="2650680" cy="184752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10" descr="ANd9GcTsjNsdv1wjAkzMDfFXWcVPBgpe3GjSxDmt-2_9mOHRlRxxTyQPFaVU3Mc"/>
          <p:cNvPicPr/>
          <p:nvPr/>
        </p:nvPicPr>
        <p:blipFill>
          <a:blip r:embed="rId6"/>
          <a:stretch/>
        </p:blipFill>
        <p:spPr>
          <a:xfrm>
            <a:off x="6746040" y="3462480"/>
            <a:ext cx="2657160" cy="184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102320" y="59724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storia del pane</a:t>
            </a:r>
            <a:br/>
            <a:r>
              <a:rPr b="1" i="1" lang="it-IT" sz="2400" spc="-1" strike="noStrike">
                <a:solidFill>
                  <a:srgbClr val="da791b"/>
                </a:solidFill>
                <a:latin typeface="Tahoma"/>
                <a:ea typeface="Tahoma"/>
              </a:rPr>
              <a:t>Le origini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70" name="Picture 5" descr="PanificAntica"/>
          <p:cNvPicPr/>
          <p:nvPr/>
        </p:nvPicPr>
        <p:blipFill>
          <a:blip r:embed="rId1"/>
          <a:stretch/>
        </p:blipFill>
        <p:spPr>
          <a:xfrm>
            <a:off x="1706040" y="1249560"/>
            <a:ext cx="6841800" cy="432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5" descr="egypte2"/>
          <p:cNvPicPr/>
          <p:nvPr/>
        </p:nvPicPr>
        <p:blipFill>
          <a:blip r:embed="rId1"/>
          <a:stretch/>
        </p:blipFill>
        <p:spPr>
          <a:xfrm>
            <a:off x="2921760" y="1195200"/>
            <a:ext cx="4233600" cy="4346280"/>
          </a:xfrm>
          <a:prstGeom prst="rect">
            <a:avLst/>
          </a:prstGeom>
          <a:ln w="0"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960840" y="832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400" spc="137" strike="noStrike">
                <a:solidFill>
                  <a:srgbClr val="da791b"/>
                </a:solidFill>
                <a:latin typeface="Tahoma"/>
                <a:ea typeface="DejaVu Sans"/>
              </a:rPr>
              <a:t>Gli antichi Egizi e Babilonesi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1042200" y="373320"/>
            <a:ext cx="8679960" cy="36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storia del pane</a:t>
            </a:r>
            <a:endParaRPr b="0" lang="it-IT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5" descr="ANd9GcQe9dIIq9kOWz8XKzmmTwW5Mjd0MNUhip9q0OdBwisotphxpGL4"/>
          <p:cNvPicPr/>
          <p:nvPr/>
        </p:nvPicPr>
        <p:blipFill>
          <a:blip r:embed="rId1"/>
          <a:stretch/>
        </p:blipFill>
        <p:spPr>
          <a:xfrm>
            <a:off x="2676600" y="1198800"/>
            <a:ext cx="5079960" cy="4366080"/>
          </a:xfrm>
          <a:prstGeom prst="rect">
            <a:avLst/>
          </a:prstGeom>
          <a:ln w="0"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079640" y="83592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it-IT" sz="2400" spc="137" strike="noStrike">
                <a:solidFill>
                  <a:srgbClr val="da791b"/>
                </a:solidFill>
                <a:latin typeface="Tahoma"/>
                <a:ea typeface="DejaVu Sans"/>
              </a:rPr>
              <a:t>Gli antichi Greci e Romani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storia del pane</a:t>
            </a:r>
            <a:endParaRPr b="0" lang="it-IT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storia del pane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988200" y="825840"/>
            <a:ext cx="866448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400" spc="-1" strike="noStrike">
                <a:solidFill>
                  <a:srgbClr val="da791b"/>
                </a:solidFill>
                <a:latin typeface="Tahoma"/>
                <a:ea typeface="DejaVu Sans"/>
              </a:rPr>
              <a:t>Il Medioevo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79" name="Picture 5" descr="storiadelpanemedioevo"/>
          <p:cNvPicPr/>
          <p:nvPr/>
        </p:nvPicPr>
        <p:blipFill>
          <a:blip r:embed="rId1"/>
          <a:stretch/>
        </p:blipFill>
        <p:spPr>
          <a:xfrm>
            <a:off x="1969560" y="1280160"/>
            <a:ext cx="6226200" cy="428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976680" y="58572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storia del pane </a:t>
            </a:r>
            <a:br/>
            <a:r>
              <a:rPr b="1" i="1" lang="it-IT" sz="2400" spc="-1" strike="noStrike">
                <a:solidFill>
                  <a:srgbClr val="da791b"/>
                </a:solidFill>
                <a:latin typeface="Tahoma"/>
                <a:ea typeface="Tahoma"/>
              </a:rPr>
              <a:t>La rivolta del pane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81" name="Picture 5" descr="01223"/>
          <p:cNvPicPr/>
          <p:nvPr/>
        </p:nvPicPr>
        <p:blipFill>
          <a:blip r:embed="rId1"/>
          <a:stretch/>
        </p:blipFill>
        <p:spPr>
          <a:xfrm>
            <a:off x="1934640" y="1145160"/>
            <a:ext cx="6302160" cy="441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pasta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83" name="Picture 5" descr="pasta-in-casa-italiana"/>
          <p:cNvPicPr/>
          <p:nvPr/>
        </p:nvPicPr>
        <p:blipFill>
          <a:blip r:embed="rId1"/>
          <a:stretch/>
        </p:blipFill>
        <p:spPr>
          <a:xfrm>
            <a:off x="1079640" y="931680"/>
            <a:ext cx="3816720" cy="443808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4" descr="storia_2"/>
          <p:cNvPicPr/>
          <p:nvPr/>
        </p:nvPicPr>
        <p:blipFill>
          <a:blip r:embed="rId2"/>
          <a:stretch/>
        </p:blipFill>
        <p:spPr>
          <a:xfrm>
            <a:off x="5432040" y="402480"/>
            <a:ext cx="3528360" cy="261036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6" descr="Gragnano%2BHistory"/>
          <p:cNvPicPr/>
          <p:nvPr/>
        </p:nvPicPr>
        <p:blipFill>
          <a:blip r:embed="rId3"/>
          <a:stretch/>
        </p:blipFill>
        <p:spPr>
          <a:xfrm>
            <a:off x="5432040" y="3151800"/>
            <a:ext cx="3528360" cy="237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Tipi di pasta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87" name="Picture 4" descr="pasta2custom_0000"/>
          <p:cNvPicPr/>
          <p:nvPr/>
        </p:nvPicPr>
        <p:blipFill>
          <a:blip r:embed="rId1"/>
          <a:stretch/>
        </p:blipFill>
        <p:spPr>
          <a:xfrm>
            <a:off x="1753920" y="823680"/>
            <a:ext cx="3250440" cy="231948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5" descr="er-zijn-vele-soorten-pasta_555387"/>
          <p:cNvPicPr/>
          <p:nvPr/>
        </p:nvPicPr>
        <p:blipFill>
          <a:blip r:embed="rId2"/>
          <a:srcRect l="3019" t="4228" r="3019" b="6764"/>
          <a:stretch/>
        </p:blipFill>
        <p:spPr>
          <a:xfrm>
            <a:off x="5294880" y="823680"/>
            <a:ext cx="3588120" cy="232920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6" descr="564074_1412252435671948_358077348_n"/>
          <p:cNvPicPr/>
          <p:nvPr/>
        </p:nvPicPr>
        <p:blipFill>
          <a:blip r:embed="rId3"/>
          <a:stretch/>
        </p:blipFill>
        <p:spPr>
          <a:xfrm>
            <a:off x="1983240" y="3387600"/>
            <a:ext cx="3020760" cy="226656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7" descr="macarrao_molho1_259111115556859"/>
          <p:cNvPicPr/>
          <p:nvPr/>
        </p:nvPicPr>
        <p:blipFill>
          <a:blip r:embed="rId4"/>
          <a:stretch/>
        </p:blipFill>
        <p:spPr>
          <a:xfrm>
            <a:off x="5294880" y="3387600"/>
            <a:ext cx="2993040" cy="226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4" descr=""/>
          <p:cNvPicPr/>
          <p:nvPr/>
        </p:nvPicPr>
        <p:blipFill>
          <a:blip r:embed="rId1"/>
          <a:stretch/>
        </p:blipFill>
        <p:spPr>
          <a:xfrm>
            <a:off x="2172240" y="1179720"/>
            <a:ext cx="5604120" cy="4396320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it-IT" sz="1800" spc="137" strike="noStrike">
                <a:solidFill>
                  <a:srgbClr val="da8d1b"/>
                </a:solidFill>
                <a:latin typeface="Tahoma"/>
                <a:ea typeface="DejaVu Sans"/>
              </a:rPr>
              <a:t>(periodo neolitico - 8.000 a.C.)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Area della “mezzaluna  fertile” </a:t>
            </a:r>
            <a:endParaRPr b="0" lang="it-IT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Gli italiani……..e la pasta!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365760" y="985680"/>
            <a:ext cx="95536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100" spc="-1" strike="noStrike">
                <a:solidFill>
                  <a:srgbClr val="da791b"/>
                </a:solidFill>
                <a:latin typeface="Tahoma"/>
                <a:ea typeface="DejaVu Sans"/>
              </a:rPr>
              <a:t> </a:t>
            </a:r>
            <a:r>
              <a:rPr b="1" i="1" lang="it-IT" sz="2100" spc="-1" strike="noStrike">
                <a:solidFill>
                  <a:srgbClr val="da791b"/>
                </a:solidFill>
                <a:latin typeface="Tahoma"/>
                <a:ea typeface="DejaVu Sans"/>
              </a:rPr>
              <a:t>Totò: Miseria e nobiltà (1954)        Sordi: Un americano a Roma (1954)</a:t>
            </a:r>
            <a:endParaRPr b="0" lang="it-IT" sz="2100" spc="-1" strike="noStrike">
              <a:latin typeface="Arial"/>
            </a:endParaRPr>
          </a:p>
        </p:txBody>
      </p:sp>
      <p:pic>
        <p:nvPicPr>
          <p:cNvPr id="193" name="Picture 4" descr="Totò in Miseria e nobiltà (1954)"/>
          <p:cNvPicPr/>
          <p:nvPr/>
        </p:nvPicPr>
        <p:blipFill>
          <a:blip r:embed="rId1"/>
          <a:stretch/>
        </p:blipFill>
        <p:spPr>
          <a:xfrm>
            <a:off x="365760" y="1640880"/>
            <a:ext cx="4439520" cy="319464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5" descr="Un_americano_a_Roma_-_maccheroni"/>
          <p:cNvPicPr/>
          <p:nvPr/>
        </p:nvPicPr>
        <p:blipFill>
          <a:blip r:embed="rId2"/>
          <a:srcRect l="0" t="7874" r="0" b="0"/>
          <a:stretch/>
        </p:blipFill>
        <p:spPr>
          <a:xfrm>
            <a:off x="5169960" y="1640880"/>
            <a:ext cx="4623840" cy="319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Polenta di mais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96" name="Picture 7" descr="http://upload.wikimedia.org/wikipedia/commons/2/20/Pietro_Longhi_028.jpg"/>
          <p:cNvPicPr/>
          <p:nvPr/>
        </p:nvPicPr>
        <p:blipFill>
          <a:blip r:embed="rId1"/>
          <a:stretch/>
        </p:blipFill>
        <p:spPr>
          <a:xfrm>
            <a:off x="1079640" y="910440"/>
            <a:ext cx="3702600" cy="4608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1" descr="1024px-Coniglio_e_polenta_01"/>
          <p:cNvPicPr/>
          <p:nvPr/>
        </p:nvPicPr>
        <p:blipFill>
          <a:blip r:embed="rId2"/>
          <a:stretch/>
        </p:blipFill>
        <p:spPr>
          <a:xfrm>
            <a:off x="5313240" y="910440"/>
            <a:ext cx="2971440" cy="2032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1024px-Polenta_con_sopressa_e_funghi"/>
          <p:cNvPicPr/>
          <p:nvPr/>
        </p:nvPicPr>
        <p:blipFill>
          <a:blip r:embed="rId3"/>
          <a:stretch/>
        </p:blipFill>
        <p:spPr>
          <a:xfrm>
            <a:off x="5313240" y="3290400"/>
            <a:ext cx="2971440" cy="222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2"/>
          <p:cNvSpPr/>
          <p:nvPr/>
        </p:nvSpPr>
        <p:spPr>
          <a:xfrm>
            <a:off x="1079640" y="985680"/>
            <a:ext cx="398232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Picture 7" descr="051"/>
          <p:cNvPicPr/>
          <p:nvPr/>
        </p:nvPicPr>
        <p:blipFill>
          <a:blip r:embed="rId1"/>
          <a:srcRect l="725" t="19769" r="16535" b="18019"/>
          <a:stretch/>
        </p:blipFill>
        <p:spPr>
          <a:xfrm>
            <a:off x="-15120" y="0"/>
            <a:ext cx="10173240" cy="574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coltivazione dei cereali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079640" y="827640"/>
            <a:ext cx="8664480" cy="44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400" spc="-1" strike="noStrike">
                <a:solidFill>
                  <a:srgbClr val="da791b"/>
                </a:solidFill>
                <a:latin typeface="Tahoma"/>
                <a:ea typeface="DejaVu Sans"/>
              </a:rPr>
              <a:t>La preparazione del terreno : ARATURA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04" name="Picture 4" descr="Maler_der_Grabkammer_des_Sennudem_001"/>
          <p:cNvPicPr/>
          <p:nvPr/>
        </p:nvPicPr>
        <p:blipFill>
          <a:blip r:embed="rId1"/>
          <a:stretch/>
        </p:blipFill>
        <p:spPr>
          <a:xfrm>
            <a:off x="1554840" y="1202400"/>
            <a:ext cx="3244680" cy="21074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6" descr="220px-Farmer_plowing_in_Fahrenwalde%2C_Mecklenburg-Vorpommern%2C_Germany"/>
          <p:cNvPicPr/>
          <p:nvPr/>
        </p:nvPicPr>
        <p:blipFill>
          <a:blip r:embed="rId2"/>
          <a:stretch/>
        </p:blipFill>
        <p:spPr>
          <a:xfrm>
            <a:off x="1527120" y="3462480"/>
            <a:ext cx="3299760" cy="21430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5" descr=""/>
          <p:cNvPicPr/>
          <p:nvPr/>
        </p:nvPicPr>
        <p:blipFill>
          <a:blip r:embed="rId3"/>
          <a:stretch/>
        </p:blipFill>
        <p:spPr>
          <a:xfrm>
            <a:off x="5011200" y="1188720"/>
            <a:ext cx="3594240" cy="21074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DSC_4334"/>
          <p:cNvPicPr/>
          <p:nvPr/>
        </p:nvPicPr>
        <p:blipFill>
          <a:blip r:embed="rId4"/>
          <a:srcRect l="9560" t="19113" r="22626" b="19586"/>
          <a:stretch/>
        </p:blipFill>
        <p:spPr>
          <a:xfrm>
            <a:off x="5011200" y="3462480"/>
            <a:ext cx="3474720" cy="214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coltivazione dei cereali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1079640" y="783360"/>
            <a:ext cx="866448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400" spc="-1" strike="noStrike">
                <a:solidFill>
                  <a:srgbClr val="da791b"/>
                </a:solidFill>
                <a:latin typeface="Tahoma"/>
                <a:ea typeface="DejaVu Sans"/>
              </a:rPr>
              <a:t>La preparazione del terreno : ERPICATURA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10" name="Picture 8" descr=""/>
          <p:cNvPicPr/>
          <p:nvPr/>
        </p:nvPicPr>
        <p:blipFill>
          <a:blip r:embed="rId1"/>
          <a:srcRect l="5820" t="0" r="2810" b="0"/>
          <a:stretch/>
        </p:blipFill>
        <p:spPr>
          <a:xfrm>
            <a:off x="1522800" y="1196640"/>
            <a:ext cx="2996280" cy="18262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5" descr=""/>
          <p:cNvPicPr/>
          <p:nvPr/>
        </p:nvPicPr>
        <p:blipFill>
          <a:blip r:embed="rId2"/>
          <a:stretch/>
        </p:blipFill>
        <p:spPr>
          <a:xfrm>
            <a:off x="4723200" y="1196640"/>
            <a:ext cx="3413160" cy="180792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6" descr="IMG_9066bis"/>
          <p:cNvPicPr/>
          <p:nvPr/>
        </p:nvPicPr>
        <p:blipFill>
          <a:blip r:embed="rId3"/>
          <a:srcRect l="0" t="14856" r="0" b="0"/>
          <a:stretch/>
        </p:blipFill>
        <p:spPr>
          <a:xfrm>
            <a:off x="1468080" y="3115440"/>
            <a:ext cx="3051000" cy="247428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9" descr="DSC_4346"/>
          <p:cNvPicPr/>
          <p:nvPr/>
        </p:nvPicPr>
        <p:blipFill>
          <a:blip r:embed="rId4"/>
          <a:srcRect l="0" t="34957" r="4343" b="26737"/>
          <a:stretch/>
        </p:blipFill>
        <p:spPr>
          <a:xfrm>
            <a:off x="4723200" y="3135960"/>
            <a:ext cx="4319280" cy="243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coltivazione dei cereali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1079640" y="879120"/>
            <a:ext cx="866448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400" spc="-1" strike="noStrike">
                <a:solidFill>
                  <a:srgbClr val="da791b"/>
                </a:solidFill>
                <a:latin typeface="Tahoma"/>
                <a:ea typeface="DejaVu Sans"/>
              </a:rPr>
              <a:t>Semina</a:t>
            </a:r>
            <a:r>
              <a:rPr b="0" lang="it-IT" sz="1600" spc="-1" strike="noStrike">
                <a:solidFill>
                  <a:srgbClr val="646464"/>
                </a:solidFill>
                <a:latin typeface="Tahoma"/>
                <a:ea typeface="DejaVu Sans"/>
              </a:rPr>
              <a:t> 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1600" spc="-1" strike="noStrike">
              <a:latin typeface="Arial"/>
            </a:endParaRPr>
          </a:p>
        </p:txBody>
      </p:sp>
      <p:pic>
        <p:nvPicPr>
          <p:cNvPr id="216" name="Picture 4" descr="agricoltura.JPG (229646 byte)"/>
          <p:cNvPicPr/>
          <p:nvPr/>
        </p:nvPicPr>
        <p:blipFill>
          <a:blip r:embed="rId1"/>
          <a:srcRect l="7953" t="0" r="0" b="2485"/>
          <a:stretch/>
        </p:blipFill>
        <p:spPr>
          <a:xfrm>
            <a:off x="1624320" y="1179360"/>
            <a:ext cx="3262680" cy="19897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8" descr="DSC_4392"/>
          <p:cNvPicPr/>
          <p:nvPr/>
        </p:nvPicPr>
        <p:blipFill>
          <a:blip r:embed="rId2"/>
          <a:srcRect l="34492" t="18107" r="3797" b="27590"/>
          <a:stretch/>
        </p:blipFill>
        <p:spPr>
          <a:xfrm>
            <a:off x="5543640" y="3374640"/>
            <a:ext cx="3312720" cy="213876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5" descr=""/>
          <p:cNvPicPr/>
          <p:nvPr/>
        </p:nvPicPr>
        <p:blipFill>
          <a:blip r:embed="rId3"/>
          <a:stretch/>
        </p:blipFill>
        <p:spPr>
          <a:xfrm>
            <a:off x="5200560" y="1179360"/>
            <a:ext cx="3633840" cy="19897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"/>
          <p:cNvPicPr/>
          <p:nvPr/>
        </p:nvPicPr>
        <p:blipFill>
          <a:blip r:embed="rId4"/>
          <a:stretch/>
        </p:blipFill>
        <p:spPr>
          <a:xfrm>
            <a:off x="738720" y="3344040"/>
            <a:ext cx="4460040" cy="219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 MIETITURA  nell’antico Egitto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3036240" y="985680"/>
            <a:ext cx="4231440" cy="41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2" name="Picture 5" descr="b_800_398_0_10___images_stories_vita-quotidiana_tomba-di-Sennedjen-deir-el-medina-aratura"/>
          <p:cNvPicPr/>
          <p:nvPr/>
        </p:nvPicPr>
        <p:blipFill>
          <a:blip r:embed="rId1"/>
          <a:stretch/>
        </p:blipFill>
        <p:spPr>
          <a:xfrm>
            <a:off x="3373920" y="840240"/>
            <a:ext cx="4980960" cy="24764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raccolta-del-grano"/>
          <p:cNvPicPr/>
          <p:nvPr/>
        </p:nvPicPr>
        <p:blipFill>
          <a:blip r:embed="rId2"/>
          <a:stretch/>
        </p:blipFill>
        <p:spPr>
          <a:xfrm>
            <a:off x="3293640" y="3585600"/>
            <a:ext cx="2570040" cy="18079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falce"/>
          <p:cNvPicPr/>
          <p:nvPr/>
        </p:nvPicPr>
        <p:blipFill>
          <a:blip r:embed="rId3"/>
          <a:stretch/>
        </p:blipFill>
        <p:spPr>
          <a:xfrm>
            <a:off x="701640" y="840240"/>
            <a:ext cx="2332800" cy="28861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7" descr="Raccolto"/>
          <p:cNvPicPr/>
          <p:nvPr/>
        </p:nvPicPr>
        <p:blipFill>
          <a:blip r:embed="rId4"/>
          <a:srcRect l="0" t="0" r="0" b="7714"/>
          <a:stretch/>
        </p:blipFill>
        <p:spPr>
          <a:xfrm>
            <a:off x="6122880" y="3585600"/>
            <a:ext cx="2811240" cy="198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 MIETITURA  nel Medioevo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1079640" y="985680"/>
            <a:ext cx="831420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Picture 4" descr=""/>
          <p:cNvPicPr/>
          <p:nvPr/>
        </p:nvPicPr>
        <p:blipFill>
          <a:blip r:embed="rId1"/>
          <a:srcRect l="53765" t="0" r="0" b="49055"/>
          <a:stretch/>
        </p:blipFill>
        <p:spPr>
          <a:xfrm>
            <a:off x="578520" y="820440"/>
            <a:ext cx="9009720" cy="450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Falci per la mietitura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30" name="Picture 5" descr="037"/>
          <p:cNvPicPr/>
          <p:nvPr/>
        </p:nvPicPr>
        <p:blipFill>
          <a:blip r:embed="rId1"/>
          <a:srcRect l="20787" t="14698" r="28346" b="36535"/>
          <a:stretch/>
        </p:blipFill>
        <p:spPr>
          <a:xfrm>
            <a:off x="758520" y="835200"/>
            <a:ext cx="3228480" cy="46436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4" descr="037"/>
          <p:cNvPicPr/>
          <p:nvPr/>
        </p:nvPicPr>
        <p:blipFill>
          <a:blip r:embed="rId2">
            <a:lum contrast="-40000"/>
          </a:blip>
          <a:srcRect l="23937" t="65090" r="27717" b="12598"/>
          <a:stretch/>
        </p:blipFill>
        <p:spPr>
          <a:xfrm>
            <a:off x="4226760" y="1155240"/>
            <a:ext cx="5371920" cy="372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4" descr="File:Harvester.jpg"/>
          <p:cNvPicPr/>
          <p:nvPr/>
        </p:nvPicPr>
        <p:blipFill>
          <a:blip r:embed="rId1"/>
          <a:stretch/>
        </p:blipFill>
        <p:spPr>
          <a:xfrm>
            <a:off x="2184480" y="1141560"/>
            <a:ext cx="5730120" cy="1954080"/>
          </a:xfrm>
          <a:prstGeom prst="rect">
            <a:avLst/>
          </a:prstGeom>
          <a:ln w="0"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137" strike="noStrike">
                <a:solidFill>
                  <a:srgbClr val="da791b"/>
                </a:solidFill>
                <a:latin typeface="Tahoma"/>
                <a:ea typeface="DejaVu Sans"/>
              </a:rPr>
              <a:t>(I sec. d.C.)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MIETITURA  “meccanica” Gallo-Romana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35" name="Picture 5" descr=""/>
          <p:cNvPicPr/>
          <p:nvPr/>
        </p:nvPicPr>
        <p:blipFill>
          <a:blip r:embed="rId2"/>
          <a:srcRect l="0" t="23270" r="0" b="0"/>
          <a:stretch/>
        </p:blipFill>
        <p:spPr>
          <a:xfrm>
            <a:off x="2741760" y="3242520"/>
            <a:ext cx="4711320" cy="231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it-IT" sz="1800" spc="137" strike="noStrike">
                <a:solidFill>
                  <a:srgbClr val="da8d1b"/>
                </a:solidFill>
                <a:latin typeface="Tahoma"/>
                <a:ea typeface="DejaVu Sans"/>
              </a:rPr>
              <a:t>(periodo neolitico: 8.000 -2.000 a.C.)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Diffusione dell’agricoltura in Europa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29" name="Segnaposto contenuto 8" descr=""/>
          <p:cNvPicPr/>
          <p:nvPr/>
        </p:nvPicPr>
        <p:blipFill>
          <a:blip r:embed="rId1"/>
          <a:srcRect l="1017" t="3022" r="3872" b="3384"/>
          <a:stretch/>
        </p:blipFill>
        <p:spPr>
          <a:xfrm>
            <a:off x="1360080" y="1141560"/>
            <a:ext cx="7431120" cy="447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Meccanizzazione della  MIETITURA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37" name="Picture 10" descr="2-Fahr 1939"/>
          <p:cNvPicPr/>
          <p:nvPr/>
        </p:nvPicPr>
        <p:blipFill>
          <a:blip r:embed="rId1"/>
          <a:srcRect l="21052" t="31387" r="17723" b="3648"/>
          <a:stretch/>
        </p:blipFill>
        <p:spPr>
          <a:xfrm>
            <a:off x="1415880" y="904680"/>
            <a:ext cx="3164040" cy="2288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4" descr=""/>
          <p:cNvPicPr/>
          <p:nvPr/>
        </p:nvPicPr>
        <p:blipFill>
          <a:blip r:embed="rId2"/>
          <a:stretch/>
        </p:blipFill>
        <p:spPr>
          <a:xfrm>
            <a:off x="4874400" y="904680"/>
            <a:ext cx="4003920" cy="228816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8" descr=""/>
          <p:cNvPicPr/>
          <p:nvPr/>
        </p:nvPicPr>
        <p:blipFill>
          <a:blip r:embed="rId3"/>
          <a:stretch/>
        </p:blipFill>
        <p:spPr>
          <a:xfrm rot="16200000">
            <a:off x="1911960" y="2936520"/>
            <a:ext cx="2171520" cy="32022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9" descr=""/>
          <p:cNvPicPr/>
          <p:nvPr/>
        </p:nvPicPr>
        <p:blipFill>
          <a:blip r:embed="rId4"/>
          <a:srcRect l="21079" t="16636" r="23109" b="34897"/>
          <a:stretch/>
        </p:blipFill>
        <p:spPr>
          <a:xfrm>
            <a:off x="4874400" y="3450240"/>
            <a:ext cx="4079160" cy="217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Mietitrice con legatura del covone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42" name="Picture 6" descr=""/>
          <p:cNvPicPr/>
          <p:nvPr/>
        </p:nvPicPr>
        <p:blipFill>
          <a:blip r:embed="rId1"/>
          <a:stretch/>
        </p:blipFill>
        <p:spPr>
          <a:xfrm>
            <a:off x="951120" y="883080"/>
            <a:ext cx="3314520" cy="231336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6-Fahr 1939"/>
          <p:cNvPicPr/>
          <p:nvPr/>
        </p:nvPicPr>
        <p:blipFill>
          <a:blip r:embed="rId2"/>
          <a:srcRect l="11725" t="26894" r="11249" b="12655"/>
          <a:stretch/>
        </p:blipFill>
        <p:spPr>
          <a:xfrm>
            <a:off x="4473360" y="883080"/>
            <a:ext cx="4177440" cy="23133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SC07525"/>
          <p:cNvPicPr/>
          <p:nvPr/>
        </p:nvPicPr>
        <p:blipFill>
          <a:blip r:embed="rId3"/>
          <a:srcRect l="0" t="10856" r="9816" b="6715"/>
          <a:stretch/>
        </p:blipFill>
        <p:spPr>
          <a:xfrm>
            <a:off x="951120" y="3341160"/>
            <a:ext cx="3314520" cy="22690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4" descr="Capannoli (PI) Macchine Agricole d'Epoca  &quot;Mietilega&quot; in funzione"/>
          <p:cNvPicPr/>
          <p:nvPr/>
        </p:nvPicPr>
        <p:blipFill>
          <a:blip r:embed="rId4"/>
          <a:srcRect l="0" t="12139" r="0" b="6621"/>
          <a:stretch/>
        </p:blipFill>
        <p:spPr>
          <a:xfrm>
            <a:off x="4473360" y="3341160"/>
            <a:ext cx="4175640" cy="226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 BATTITURA  del grano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47" name="Picture 4" descr=""/>
          <p:cNvPicPr/>
          <p:nvPr/>
        </p:nvPicPr>
        <p:blipFill>
          <a:blip r:embed="rId1"/>
          <a:srcRect l="18343" t="15583" r="43881" b="34961"/>
          <a:stretch/>
        </p:blipFill>
        <p:spPr>
          <a:xfrm>
            <a:off x="673200" y="960840"/>
            <a:ext cx="4411440" cy="4192200"/>
          </a:xfrm>
          <a:prstGeom prst="rect">
            <a:avLst/>
          </a:prstGeom>
          <a:ln w="0">
            <a:noFill/>
          </a:ln>
        </p:spPr>
      </p:pic>
      <p:pic>
        <p:nvPicPr>
          <p:cNvPr id="248" name="13 cavalli (02).mpg" descr=""/>
          <p:cNvPicPr/>
          <p:nvPr/>
        </p:nvPicPr>
        <p:blipFill>
          <a:blip r:embed="rId2"/>
          <a:srcRect l="2770" t="0" r="2019" b="0"/>
          <a:stretch/>
        </p:blipFill>
        <p:spPr>
          <a:xfrm>
            <a:off x="5303520" y="1276920"/>
            <a:ext cx="4364640" cy="375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3658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248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248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28 battitore (02).mpg" descr=""/>
          <p:cNvPicPr/>
          <p:nvPr/>
        </p:nvPicPr>
        <p:blipFill>
          <a:blip r:embed="rId1"/>
          <a:stretch/>
        </p:blipFill>
        <p:spPr>
          <a:xfrm>
            <a:off x="5190840" y="1377000"/>
            <a:ext cx="4696200" cy="352188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948600" y="778680"/>
            <a:ext cx="87955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137" strike="noStrike">
                <a:solidFill>
                  <a:srgbClr val="da791b"/>
                </a:solidFill>
                <a:latin typeface="Tahoma"/>
                <a:ea typeface="DejaVu Sans"/>
              </a:rPr>
              <a:t>(Andrew Meikle - 1785)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948600" y="265680"/>
            <a:ext cx="881100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Meccanizzazione della  BATTITURA  del grano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52" name="29 martelli (02).mpg" descr=""/>
          <p:cNvPicPr/>
          <p:nvPr/>
        </p:nvPicPr>
        <p:blipFill>
          <a:blip r:embed="rId2"/>
          <a:stretch/>
        </p:blipFill>
        <p:spPr>
          <a:xfrm>
            <a:off x="353520" y="1405080"/>
            <a:ext cx="4543200" cy="345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 PULITURA  del grano nell’antico Egitto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1079640" y="985680"/>
            <a:ext cx="74224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1980000" y="900000"/>
            <a:ext cx="6134400" cy="447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6" descr=""/>
          <p:cNvPicPr/>
          <p:nvPr/>
        </p:nvPicPr>
        <p:blipFill>
          <a:blip r:embed="rId1"/>
          <a:stretch/>
        </p:blipFill>
        <p:spPr>
          <a:xfrm>
            <a:off x="5510520" y="1284840"/>
            <a:ext cx="4233600" cy="3319920"/>
          </a:xfrm>
          <a:prstGeom prst="rect">
            <a:avLst/>
          </a:prstGeom>
          <a:ln w="0"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137" strike="noStrike">
                <a:solidFill>
                  <a:srgbClr val="da8d1b"/>
                </a:solidFill>
                <a:latin typeface="Tahoma"/>
                <a:ea typeface="DejaVu Sans"/>
              </a:rPr>
              <a:t>(nel ’900)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Meccanizzazione della  PULITURA  del grano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59" name="Picture 5" descr=""/>
          <p:cNvPicPr/>
          <p:nvPr/>
        </p:nvPicPr>
        <p:blipFill>
          <a:blip r:embed="rId2"/>
          <a:stretch/>
        </p:blipFill>
        <p:spPr>
          <a:xfrm>
            <a:off x="713160" y="1284840"/>
            <a:ext cx="4310280" cy="3319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137" strike="noStrike">
                <a:solidFill>
                  <a:srgbClr val="da791b"/>
                </a:solidFill>
                <a:latin typeface="Tahoma"/>
                <a:ea typeface="DejaVu Sans"/>
              </a:rPr>
              <a:t>(battitura e pulitura)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Meccanizzazione della  TREBBIATURA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62" name="Picture 4" descr=""/>
          <p:cNvPicPr/>
          <p:nvPr/>
        </p:nvPicPr>
        <p:blipFill>
          <a:blip r:embed="rId1"/>
          <a:stretch/>
        </p:blipFill>
        <p:spPr>
          <a:xfrm>
            <a:off x="117000" y="1141560"/>
            <a:ext cx="5976000" cy="3245760"/>
          </a:xfrm>
          <a:prstGeom prst="rect">
            <a:avLst/>
          </a:prstGeom>
          <a:ln w="38160">
            <a:solidFill>
              <a:srgbClr val="ffcc66"/>
            </a:solidFill>
            <a:miter/>
          </a:ln>
        </p:spPr>
      </p:pic>
      <p:pic>
        <p:nvPicPr>
          <p:cNvPr id="263" name="Picture 5" descr=""/>
          <p:cNvPicPr/>
          <p:nvPr/>
        </p:nvPicPr>
        <p:blipFill>
          <a:blip r:embed="rId2"/>
          <a:srcRect l="1419" t="0" r="0" b="0"/>
          <a:stretch/>
        </p:blipFill>
        <p:spPr>
          <a:xfrm>
            <a:off x="6240960" y="3188160"/>
            <a:ext cx="3796560" cy="240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trebbia al lavoro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65" name="Picture 5" descr="foto15"/>
          <p:cNvPicPr/>
          <p:nvPr/>
        </p:nvPicPr>
        <p:blipFill>
          <a:blip r:embed="rId1"/>
          <a:stretch/>
        </p:blipFill>
        <p:spPr>
          <a:xfrm>
            <a:off x="1738800" y="876960"/>
            <a:ext cx="7106400" cy="468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Lo stoccaggio della paglia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67" name="Picture 4" descr="I contadini formano i pagliai con l'aiuto dell'elevatore."/>
          <p:cNvPicPr/>
          <p:nvPr/>
        </p:nvPicPr>
        <p:blipFill>
          <a:blip r:embed="rId1"/>
          <a:stretch/>
        </p:blipFill>
        <p:spPr>
          <a:xfrm>
            <a:off x="1805040" y="991440"/>
            <a:ext cx="6684840" cy="419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Le fasi della trebbiatura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1794600" y="2011680"/>
            <a:ext cx="4090320" cy="20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0" name="Picture 5" descr="foto 14 - continua la trebbiatura"/>
          <p:cNvPicPr/>
          <p:nvPr/>
        </p:nvPicPr>
        <p:blipFill>
          <a:blip r:embed="rId1"/>
          <a:stretch/>
        </p:blipFill>
        <p:spPr>
          <a:xfrm>
            <a:off x="1357560" y="800280"/>
            <a:ext cx="3686400" cy="24692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4" descr="Festa della Trebbiatura"/>
          <p:cNvPicPr/>
          <p:nvPr/>
        </p:nvPicPr>
        <p:blipFill>
          <a:blip r:embed="rId2"/>
          <a:stretch/>
        </p:blipFill>
        <p:spPr>
          <a:xfrm>
            <a:off x="5420520" y="800280"/>
            <a:ext cx="3230280" cy="24746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6" descr="1231481_620242174662542_1856214370_n"/>
          <p:cNvPicPr/>
          <p:nvPr/>
        </p:nvPicPr>
        <p:blipFill>
          <a:blip r:embed="rId3"/>
          <a:stretch/>
        </p:blipFill>
        <p:spPr>
          <a:xfrm>
            <a:off x="2111040" y="3386160"/>
            <a:ext cx="2921760" cy="219168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7" descr="foto 16 - imballatrice utilizzata per la paglia"/>
          <p:cNvPicPr/>
          <p:nvPr/>
        </p:nvPicPr>
        <p:blipFill>
          <a:blip r:embed="rId4"/>
          <a:stretch/>
        </p:blipFill>
        <p:spPr>
          <a:xfrm>
            <a:off x="5436360" y="3470400"/>
            <a:ext cx="3214080" cy="215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it-IT" sz="1800" spc="137" strike="noStrike">
                <a:solidFill>
                  <a:srgbClr val="da8d1b"/>
                </a:solidFill>
                <a:latin typeface="Tahoma"/>
                <a:ea typeface="DejaVu Sans"/>
              </a:rPr>
              <a:t>(periodo neolitico - 8.000 - 2.000 a.C.)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Principali coltivazioni  nel mondo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32" name="Picture 4" descr="Immagine"/>
          <p:cNvPicPr/>
          <p:nvPr/>
        </p:nvPicPr>
        <p:blipFill>
          <a:blip r:embed="rId1"/>
          <a:stretch/>
        </p:blipFill>
        <p:spPr>
          <a:xfrm>
            <a:off x="1914840" y="1062720"/>
            <a:ext cx="6108480" cy="456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1600200" y="1760400"/>
            <a:ext cx="6947640" cy="307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2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137" strike="noStrike">
                <a:solidFill>
                  <a:srgbClr val="da8d1b"/>
                </a:solidFill>
                <a:latin typeface="Tahoma"/>
                <a:ea typeface="DejaVu Sans"/>
              </a:rPr>
              <a:t>(H. Moore e J. Hascall - Michigan USA 1836)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Prima mietitrebbia trainata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77" name="Picture 3" descr=""/>
          <p:cNvPicPr/>
          <p:nvPr/>
        </p:nvPicPr>
        <p:blipFill>
          <a:blip r:embed="rId1"/>
          <a:stretch/>
        </p:blipFill>
        <p:spPr>
          <a:xfrm>
            <a:off x="1079640" y="1409760"/>
            <a:ext cx="7776720" cy="377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1657440" y="1503720"/>
            <a:ext cx="5655960" cy="333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137" strike="noStrike">
                <a:solidFill>
                  <a:srgbClr val="da8d1b"/>
                </a:solidFill>
                <a:latin typeface="Tahoma"/>
                <a:ea typeface="DejaVu Sans"/>
              </a:rPr>
              <a:t>prodotta in serie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Mietitrebbia trainata FAHR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81" name="Picture 5" descr="4-Fahr 1939"/>
          <p:cNvPicPr/>
          <p:nvPr/>
        </p:nvPicPr>
        <p:blipFill>
          <a:blip r:embed="rId1"/>
          <a:stretch/>
        </p:blipFill>
        <p:spPr>
          <a:xfrm>
            <a:off x="847080" y="1179720"/>
            <a:ext cx="8280360" cy="394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3" descr=""/>
          <p:cNvPicPr/>
          <p:nvPr/>
        </p:nvPicPr>
        <p:blipFill>
          <a:blip r:embed="rId1"/>
          <a:srcRect l="824" t="1045" r="0" b="0"/>
          <a:stretch/>
        </p:blipFill>
        <p:spPr>
          <a:xfrm>
            <a:off x="1800000" y="1260000"/>
            <a:ext cx="6760080" cy="3685320"/>
          </a:xfrm>
          <a:prstGeom prst="rect">
            <a:avLst/>
          </a:prstGeom>
          <a:ln w="0">
            <a:noFill/>
          </a:ln>
        </p:spPr>
      </p:pic>
      <p:sp>
        <p:nvSpPr>
          <p:cNvPr id="283" name="CustomShape 1"/>
          <p:cNvSpPr/>
          <p:nvPr/>
        </p:nvSpPr>
        <p:spPr>
          <a:xfrm>
            <a:off x="1081800" y="778680"/>
            <a:ext cx="86623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137" strike="noStrike">
                <a:solidFill>
                  <a:srgbClr val="da8d1b"/>
                </a:solidFill>
                <a:latin typeface="Tahoma"/>
                <a:ea typeface="DejaVu Sans"/>
              </a:rPr>
              <a:t>(G. Stockton Berry – California USA - 1886)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Prima mietitrebbia semovente</a:t>
            </a:r>
            <a:endParaRPr b="0" lang="it-IT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Le mietitrebbie semoventi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86" name="Picture 9_0" descr="16 - Fahr MDL al lavoro in Piemonte"/>
          <p:cNvPicPr/>
          <p:nvPr/>
        </p:nvPicPr>
        <p:blipFill>
          <a:blip r:embed="rId1"/>
          <a:srcRect l="5489" t="0" r="0" b="4551"/>
          <a:stretch/>
        </p:blipFill>
        <p:spPr>
          <a:xfrm>
            <a:off x="5157720" y="3321000"/>
            <a:ext cx="3352320" cy="226692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6_0" descr=""/>
          <p:cNvPicPr/>
          <p:nvPr/>
        </p:nvPicPr>
        <p:blipFill>
          <a:blip r:embed="rId2"/>
          <a:stretch/>
        </p:blipFill>
        <p:spPr>
          <a:xfrm rot="5400000">
            <a:off x="2241000" y="2898360"/>
            <a:ext cx="2266920" cy="3111840"/>
          </a:xfrm>
          <a:prstGeom prst="rect">
            <a:avLst/>
          </a:prstGeom>
          <a:ln w="0">
            <a:noFill/>
          </a:ln>
        </p:spPr>
      </p:pic>
      <p:pic>
        <p:nvPicPr>
          <p:cNvPr id="288" name="" descr=""/>
          <p:cNvPicPr/>
          <p:nvPr/>
        </p:nvPicPr>
        <p:blipFill>
          <a:blip r:embed="rId3"/>
          <a:stretch/>
        </p:blipFill>
        <p:spPr>
          <a:xfrm>
            <a:off x="720000" y="900000"/>
            <a:ext cx="4133520" cy="2159640"/>
          </a:xfrm>
          <a:prstGeom prst="rect">
            <a:avLst/>
          </a:prstGeom>
          <a:ln w="0">
            <a:noFill/>
          </a:ln>
        </p:spPr>
      </p:pic>
      <p:pic>
        <p:nvPicPr>
          <p:cNvPr id="289" name="" descr=""/>
          <p:cNvPicPr/>
          <p:nvPr/>
        </p:nvPicPr>
        <p:blipFill>
          <a:blip r:embed="rId4"/>
          <a:stretch/>
        </p:blipFill>
        <p:spPr>
          <a:xfrm>
            <a:off x="5400000" y="900000"/>
            <a:ext cx="3892680" cy="21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Le mietitrebbie semoventi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2228760" y="1531800"/>
            <a:ext cx="5118840" cy="278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2" name="Picture 11" descr=""/>
          <p:cNvPicPr/>
          <p:nvPr/>
        </p:nvPicPr>
        <p:blipFill>
          <a:blip r:embed="rId1"/>
          <a:stretch/>
        </p:blipFill>
        <p:spPr>
          <a:xfrm rot="5400000">
            <a:off x="977040" y="1219680"/>
            <a:ext cx="4010040" cy="44730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2" descr="21 - Mietitrebbia FAHR MDL LIbretto uso e manutenzione - FAHR MDL Combine, Use and Maintenace book , 1957"/>
          <p:cNvPicPr/>
          <p:nvPr/>
        </p:nvPicPr>
        <p:blipFill>
          <a:blip r:embed="rId2"/>
          <a:srcRect l="35591" t="0" r="0" b="0"/>
          <a:stretch/>
        </p:blipFill>
        <p:spPr>
          <a:xfrm>
            <a:off x="5393160" y="1692360"/>
            <a:ext cx="4366440" cy="353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1^ mietitrebbia semovente italiana (1956)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1520280" y="1691640"/>
            <a:ext cx="25243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6" name="Picture 5" descr="077"/>
          <p:cNvPicPr/>
          <p:nvPr/>
        </p:nvPicPr>
        <p:blipFill>
          <a:blip r:embed="rId1"/>
          <a:srcRect l="301" t="12974" r="1467" b="-417"/>
          <a:stretch/>
        </p:blipFill>
        <p:spPr>
          <a:xfrm>
            <a:off x="1357200" y="846000"/>
            <a:ext cx="7287480" cy="473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Evoluzione delle mietitrebbie semoventi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298" name="Picture 5" descr="Risultati immagini per Deutz fahr raccolta mais da granella"/>
          <p:cNvPicPr/>
          <p:nvPr/>
        </p:nvPicPr>
        <p:blipFill>
          <a:blip r:embed="rId1"/>
          <a:stretch/>
        </p:blipFill>
        <p:spPr>
          <a:xfrm>
            <a:off x="1468080" y="3439800"/>
            <a:ext cx="3170880" cy="2104200"/>
          </a:xfrm>
          <a:prstGeom prst="rect">
            <a:avLst/>
          </a:prstGeom>
          <a:ln w="0">
            <a:noFill/>
          </a:ln>
        </p:spPr>
      </p:pic>
      <p:pic>
        <p:nvPicPr>
          <p:cNvPr id="299" name="Immagine 1" descr=""/>
          <p:cNvPicPr/>
          <p:nvPr/>
        </p:nvPicPr>
        <p:blipFill>
          <a:blip r:embed="rId2"/>
          <a:srcRect l="0" t="22115" r="31370" b="22058"/>
          <a:stretch/>
        </p:blipFill>
        <p:spPr>
          <a:xfrm>
            <a:off x="5089320" y="3439800"/>
            <a:ext cx="3433320" cy="2104200"/>
          </a:xfrm>
          <a:prstGeom prst="rect">
            <a:avLst/>
          </a:prstGeom>
          <a:ln w="0">
            <a:noFill/>
          </a:ln>
        </p:spPr>
      </p:pic>
      <p:pic>
        <p:nvPicPr>
          <p:cNvPr id="300" name="" descr=""/>
          <p:cNvPicPr/>
          <p:nvPr/>
        </p:nvPicPr>
        <p:blipFill>
          <a:blip r:embed="rId3"/>
          <a:stretch/>
        </p:blipFill>
        <p:spPr>
          <a:xfrm>
            <a:off x="900000" y="900000"/>
            <a:ext cx="3779640" cy="2345040"/>
          </a:xfrm>
          <a:prstGeom prst="rect">
            <a:avLst/>
          </a:prstGeom>
          <a:ln w="0">
            <a:noFill/>
          </a:ln>
        </p:spPr>
      </p:pic>
      <p:pic>
        <p:nvPicPr>
          <p:cNvPr id="301" name="" descr=""/>
          <p:cNvPicPr/>
          <p:nvPr/>
        </p:nvPicPr>
        <p:blipFill>
          <a:blip r:embed="rId4"/>
          <a:stretch/>
        </p:blipFill>
        <p:spPr>
          <a:xfrm>
            <a:off x="5040000" y="900000"/>
            <a:ext cx="3620880" cy="23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1097280" y="265680"/>
            <a:ext cx="866232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Le mietitrebbie… oggi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303" name="Immagine 1" descr=""/>
          <p:cNvPicPr/>
          <p:nvPr/>
        </p:nvPicPr>
        <p:blipFill>
          <a:blip r:embed="rId1"/>
          <a:stretch/>
        </p:blipFill>
        <p:spPr>
          <a:xfrm>
            <a:off x="367560" y="867600"/>
            <a:ext cx="6450120" cy="431856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7" descr="New Holland riprogetta le mietitrebbie TC5000"/>
          <p:cNvPicPr/>
          <p:nvPr/>
        </p:nvPicPr>
        <p:blipFill>
          <a:blip r:embed="rId2"/>
          <a:stretch/>
        </p:blipFill>
        <p:spPr>
          <a:xfrm>
            <a:off x="6962760" y="891720"/>
            <a:ext cx="2856600" cy="18950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Cabina Premium"/>
          <p:cNvPicPr/>
          <p:nvPr/>
        </p:nvPicPr>
        <p:blipFill>
          <a:blip r:embed="rId3"/>
          <a:stretch/>
        </p:blipFill>
        <p:spPr>
          <a:xfrm>
            <a:off x="6962760" y="2939400"/>
            <a:ext cx="2916720" cy="224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4_0" descr="100-0045_IMG"/>
          <p:cNvPicPr/>
          <p:nvPr/>
        </p:nvPicPr>
        <p:blipFill>
          <a:blip r:embed="rId1"/>
          <a:srcRect l="5651" t="43341" r="7348" b="7349"/>
          <a:stretch/>
        </p:blipFill>
        <p:spPr>
          <a:xfrm>
            <a:off x="822960" y="1024920"/>
            <a:ext cx="4217040" cy="1795320"/>
          </a:xfrm>
          <a:prstGeom prst="rect">
            <a:avLst/>
          </a:prstGeom>
          <a:ln w="0">
            <a:noFill/>
          </a:ln>
        </p:spPr>
      </p:pic>
      <p:sp>
        <p:nvSpPr>
          <p:cNvPr id="307" name="CustomShape 1"/>
          <p:cNvSpPr/>
          <p:nvPr/>
        </p:nvSpPr>
        <p:spPr>
          <a:xfrm>
            <a:off x="1081800" y="1120320"/>
            <a:ext cx="3945600" cy="6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2"/>
          <p:cNvSpPr/>
          <p:nvPr/>
        </p:nvSpPr>
        <p:spPr>
          <a:xfrm>
            <a:off x="970200" y="275760"/>
            <a:ext cx="908640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Mietitrebbie </a:t>
            </a:r>
            <a:r>
              <a:rPr b="1" lang="it-IT" sz="2600" spc="-1" strike="noStrike">
                <a:solidFill>
                  <a:srgbClr val="868686"/>
                </a:solidFill>
                <a:latin typeface="Tahoma"/>
                <a:ea typeface="Tahoma"/>
              </a:rPr>
              <a:t>con testate da mais, soia, riso, girasole </a:t>
            </a:r>
            <a:endParaRPr b="0" lang="it-IT" sz="2600" spc="-1" strike="noStrike">
              <a:latin typeface="Arial"/>
            </a:endParaRPr>
          </a:p>
        </p:txBody>
      </p:sp>
      <p:pic>
        <p:nvPicPr>
          <p:cNvPr id="309" name="Picture 7_0" descr="tx68bis"/>
          <p:cNvPicPr/>
          <p:nvPr/>
        </p:nvPicPr>
        <p:blipFill>
          <a:blip r:embed="rId2"/>
          <a:srcRect l="4285" t="48144" r="47134" b="13372"/>
          <a:stretch/>
        </p:blipFill>
        <p:spPr>
          <a:xfrm>
            <a:off x="5417640" y="3095280"/>
            <a:ext cx="4131360" cy="23047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6_1" descr="soia68"/>
          <p:cNvPicPr/>
          <p:nvPr/>
        </p:nvPicPr>
        <p:blipFill>
          <a:blip r:embed="rId3"/>
          <a:srcRect l="43041" t="49945" r="4708" b="19715"/>
          <a:stretch/>
        </p:blipFill>
        <p:spPr>
          <a:xfrm>
            <a:off x="5417640" y="1024920"/>
            <a:ext cx="4122360" cy="1804320"/>
          </a:xfrm>
          <a:prstGeom prst="rect">
            <a:avLst/>
          </a:prstGeom>
          <a:ln w="0">
            <a:noFill/>
          </a:ln>
        </p:spPr>
      </p:pic>
      <p:pic>
        <p:nvPicPr>
          <p:cNvPr id="311" name="" descr=""/>
          <p:cNvPicPr/>
          <p:nvPr/>
        </p:nvPicPr>
        <p:blipFill>
          <a:blip r:embed="rId4"/>
          <a:srcRect l="4795" t="0" r="0" b="0"/>
          <a:stretch/>
        </p:blipFill>
        <p:spPr>
          <a:xfrm>
            <a:off x="900000" y="3060000"/>
            <a:ext cx="4112280" cy="23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1081800" y="1120320"/>
            <a:ext cx="3945600" cy="6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2"/>
          <p:cNvSpPr/>
          <p:nvPr/>
        </p:nvSpPr>
        <p:spPr>
          <a:xfrm>
            <a:off x="970200" y="275760"/>
            <a:ext cx="908640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Falcia-trincia-caricatrice 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2023200" y="3406320"/>
            <a:ext cx="1815480" cy="142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5" name="Picture 3" descr="538716db16c9e2bfcce0f600120e0aea"/>
          <p:cNvPicPr/>
          <p:nvPr/>
        </p:nvPicPr>
        <p:blipFill>
          <a:blip r:embed="rId1"/>
          <a:srcRect l="33483" t="15276" r="0" b="0"/>
          <a:stretch/>
        </p:blipFill>
        <p:spPr>
          <a:xfrm>
            <a:off x="970200" y="791280"/>
            <a:ext cx="3958920" cy="283896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4" descr="index"/>
          <p:cNvPicPr/>
          <p:nvPr/>
        </p:nvPicPr>
        <p:blipFill>
          <a:blip r:embed="rId2"/>
          <a:srcRect l="9621" t="0" r="9621" b="16522"/>
          <a:stretch/>
        </p:blipFill>
        <p:spPr>
          <a:xfrm>
            <a:off x="5146920" y="806760"/>
            <a:ext cx="4105440" cy="282348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5" descr="20180927_103439"/>
          <p:cNvPicPr/>
          <p:nvPr/>
        </p:nvPicPr>
        <p:blipFill>
          <a:blip r:embed="rId3"/>
          <a:srcRect l="4429" t="29567" r="0" b="34882"/>
          <a:stretch/>
        </p:blipFill>
        <p:spPr>
          <a:xfrm>
            <a:off x="1675440" y="3772080"/>
            <a:ext cx="6706080" cy="187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I cereali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079640" y="985680"/>
            <a:ext cx="86644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Picture 4" descr="http://scarabeokheper.altervista.org/wp-content/uploads/2015/01/Cereali.jpg"/>
          <p:cNvPicPr/>
          <p:nvPr/>
        </p:nvPicPr>
        <p:blipFill>
          <a:blip r:embed="rId1"/>
          <a:stretch/>
        </p:blipFill>
        <p:spPr>
          <a:xfrm>
            <a:off x="2340720" y="1192680"/>
            <a:ext cx="6141960" cy="440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2720520" y="1120320"/>
            <a:ext cx="2307240" cy="6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2"/>
          <p:cNvSpPr/>
          <p:nvPr/>
        </p:nvSpPr>
        <p:spPr>
          <a:xfrm>
            <a:off x="970200" y="275760"/>
            <a:ext cx="908640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Falcia-trincia-caricatrice 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2023200" y="3406320"/>
            <a:ext cx="1815480" cy="142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1" name="Picture 3" descr="igel-273853"/>
          <p:cNvPicPr/>
          <p:nvPr/>
        </p:nvPicPr>
        <p:blipFill>
          <a:blip r:embed="rId1"/>
          <a:stretch/>
        </p:blipFill>
        <p:spPr>
          <a:xfrm>
            <a:off x="2023200" y="896760"/>
            <a:ext cx="6184800" cy="466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2720520" y="1120320"/>
            <a:ext cx="2307240" cy="6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2"/>
          <p:cNvSpPr/>
          <p:nvPr/>
        </p:nvSpPr>
        <p:spPr>
          <a:xfrm>
            <a:off x="970200" y="275760"/>
            <a:ext cx="908640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Falcia-trincia-caricatrice 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2023200" y="3406320"/>
            <a:ext cx="1815480" cy="142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5" name="Picture 3" descr="snap"/>
          <p:cNvPicPr/>
          <p:nvPr/>
        </p:nvPicPr>
        <p:blipFill>
          <a:blip r:embed="rId1"/>
          <a:srcRect l="2655" t="0" r="0" b="38622"/>
          <a:stretch/>
        </p:blipFill>
        <p:spPr>
          <a:xfrm>
            <a:off x="1711800" y="798480"/>
            <a:ext cx="6293160" cy="222948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4" descr="snapshot"/>
          <p:cNvPicPr/>
          <p:nvPr/>
        </p:nvPicPr>
        <p:blipFill>
          <a:blip r:embed="rId2"/>
          <a:srcRect l="0" t="14961" r="38097" b="8661"/>
          <a:stretch/>
        </p:blipFill>
        <p:spPr>
          <a:xfrm>
            <a:off x="1300320" y="3203280"/>
            <a:ext cx="3439800" cy="238392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5" descr="273818"/>
          <p:cNvPicPr/>
          <p:nvPr/>
        </p:nvPicPr>
        <p:blipFill>
          <a:blip r:embed="rId3"/>
          <a:srcRect l="13832" t="0" r="7836" b="0"/>
          <a:stretch/>
        </p:blipFill>
        <p:spPr>
          <a:xfrm>
            <a:off x="5212440" y="2981880"/>
            <a:ext cx="3641400" cy="260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1056960" y="21996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L’elettronica applicata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617400" y="822960"/>
            <a:ext cx="9164880" cy="39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1800" spc="-1" strike="noStrike">
                <a:solidFill>
                  <a:srgbClr val="646464"/>
                </a:solidFill>
                <a:latin typeface="Tahoma"/>
                <a:ea typeface="DejaVu Sans"/>
              </a:rPr>
              <a:t>Regolazione e controllo di:</a:t>
            </a:r>
            <a:br/>
            <a:r>
              <a:rPr b="1" i="1" lang="it-IT" sz="1800" spc="-1" strike="noStrike">
                <a:solidFill>
                  <a:srgbClr val="646464"/>
                </a:solidFill>
                <a:latin typeface="Tahoma"/>
                <a:ea typeface="DejaVu Sans"/>
              </a:rPr>
              <a:t>velocità di lavoro, velocità e distanza del battitore/controbattitore, angolazione laterale degli scuotipaglia e dei crivelli, velocità e flusso del vento, misurazione delle perdite, misurazione umidità prodotto, resa in campo, sistemi autolivellanti della barra di taglio e della mietitrebbia stessa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330" name="Immagine 1" descr=""/>
          <p:cNvPicPr/>
          <p:nvPr/>
        </p:nvPicPr>
        <p:blipFill>
          <a:blip r:embed="rId1"/>
          <a:stretch/>
        </p:blipFill>
        <p:spPr>
          <a:xfrm>
            <a:off x="525960" y="2167920"/>
            <a:ext cx="4475160" cy="31453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3" descr="C:\Users\archivio_s\Desktop\Cabina trebbia2.jpg"/>
          <p:cNvPicPr/>
          <p:nvPr/>
        </p:nvPicPr>
        <p:blipFill>
          <a:blip r:embed="rId2"/>
          <a:stretch/>
        </p:blipFill>
        <p:spPr>
          <a:xfrm>
            <a:off x="5204160" y="2163240"/>
            <a:ext cx="4555440" cy="314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Precision Farming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333" name="Immagine 1" descr=""/>
          <p:cNvPicPr/>
          <p:nvPr/>
        </p:nvPicPr>
        <p:blipFill>
          <a:blip r:embed="rId1"/>
          <a:stretch/>
        </p:blipFill>
        <p:spPr>
          <a:xfrm>
            <a:off x="786240" y="843480"/>
            <a:ext cx="3353040" cy="1937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5" descr="DSC07200"/>
          <p:cNvPicPr/>
          <p:nvPr/>
        </p:nvPicPr>
        <p:blipFill>
          <a:blip r:embed="rId2"/>
          <a:srcRect l="0" t="5017" r="0" b="0"/>
          <a:stretch/>
        </p:blipFill>
        <p:spPr>
          <a:xfrm>
            <a:off x="756720" y="3111480"/>
            <a:ext cx="3382560" cy="1858680"/>
          </a:xfrm>
          <a:prstGeom prst="rect">
            <a:avLst/>
          </a:prstGeom>
          <a:ln w="0">
            <a:noFill/>
          </a:ln>
        </p:spPr>
      </p:pic>
      <p:pic>
        <p:nvPicPr>
          <p:cNvPr id="335" name="Immagine 2" descr=""/>
          <p:cNvPicPr/>
          <p:nvPr/>
        </p:nvPicPr>
        <p:blipFill>
          <a:blip r:embed="rId3"/>
          <a:stretch/>
        </p:blipFill>
        <p:spPr>
          <a:xfrm>
            <a:off x="4269960" y="843480"/>
            <a:ext cx="5520240" cy="412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Precision Farming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1079640" y="985680"/>
            <a:ext cx="8664480" cy="33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-1" strike="noStrike">
                <a:solidFill>
                  <a:srgbClr val="646464"/>
                </a:solidFill>
                <a:latin typeface="Tahoma"/>
                <a:ea typeface="DejaVu Sans"/>
              </a:rPr>
              <a:t>Mappatura della produzione di cereale durante la raccolta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338" name="Picture 7" descr=""/>
          <p:cNvPicPr/>
          <p:nvPr/>
        </p:nvPicPr>
        <p:blipFill>
          <a:blip r:embed="rId1"/>
          <a:stretch/>
        </p:blipFill>
        <p:spPr>
          <a:xfrm>
            <a:off x="5834160" y="1325880"/>
            <a:ext cx="3236040" cy="2501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3_terzo-livello-600x400"/>
          <p:cNvPicPr/>
          <p:nvPr/>
        </p:nvPicPr>
        <p:blipFill>
          <a:blip r:embed="rId2"/>
          <a:stretch/>
        </p:blipFill>
        <p:spPr>
          <a:xfrm>
            <a:off x="216360" y="1571040"/>
            <a:ext cx="5615640" cy="3741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8" descr=""/>
          <p:cNvPicPr/>
          <p:nvPr/>
        </p:nvPicPr>
        <p:blipFill>
          <a:blip r:embed="rId3"/>
          <a:stretch/>
        </p:blipFill>
        <p:spPr>
          <a:xfrm>
            <a:off x="6162480" y="3918960"/>
            <a:ext cx="3581640" cy="161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Precision Farming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1079640" y="923040"/>
            <a:ext cx="785700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000" spc="-1" strike="noStrike">
                <a:solidFill>
                  <a:srgbClr val="646464"/>
                </a:solidFill>
                <a:latin typeface="Tahoma"/>
                <a:ea typeface="DejaVu Sans"/>
              </a:rPr>
              <a:t>Display con registrazione completa dei dati di lavoro e geolocalizzazione delle informazioni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343" name="Picture 4" descr="Incommand1200-1-1138x655"/>
          <p:cNvPicPr/>
          <p:nvPr/>
        </p:nvPicPr>
        <p:blipFill>
          <a:blip r:embed="rId1"/>
          <a:stretch/>
        </p:blipFill>
        <p:spPr>
          <a:xfrm>
            <a:off x="1227960" y="1614600"/>
            <a:ext cx="7824600" cy="38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857160" y="265680"/>
            <a:ext cx="913068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Confronto  PRODUTTIVITA’  Uomo/Mietitrebbia</a:t>
            </a:r>
            <a:endParaRPr b="0" lang="it-IT" sz="3000" spc="-1" strike="noStrike">
              <a:latin typeface="Arial"/>
            </a:endParaRPr>
          </a:p>
        </p:txBody>
      </p:sp>
      <p:graphicFrame>
        <p:nvGraphicFramePr>
          <p:cNvPr id="345" name="Table 2"/>
          <p:cNvGraphicFramePr/>
          <p:nvPr/>
        </p:nvGraphicFramePr>
        <p:xfrm>
          <a:off x="3726360" y="822960"/>
          <a:ext cx="6183000" cy="4674240"/>
        </p:xfrm>
        <a:graphic>
          <a:graphicData uri="http://schemas.openxmlformats.org/drawingml/2006/table">
            <a:tbl>
              <a:tblPr/>
              <a:tblGrid>
                <a:gridCol w="1969560"/>
                <a:gridCol w="1404360"/>
                <a:gridCol w="1478160"/>
                <a:gridCol w="1331280"/>
              </a:tblGrid>
              <a:tr h="8647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MIETITURA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m2 / h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BATTITURA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q.li / h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PULITURA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q.li / h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5145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  UOMO 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con falcetto,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correggiato 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e forca/setaccio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100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225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  UOMO 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con Mietitrebbia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da 650 cv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100.000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1.000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1.000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699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Rapporto</a:t>
                      </a:r>
                      <a:br/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Mietitrebbia/Uomo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 : 1.000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 : 1.000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801"/>
                        </a:lnSpc>
                        <a:tabLst>
                          <a:tab algn="l" pos="0"/>
                        </a:tabLst>
                      </a:pPr>
                      <a:r>
                        <a:rPr b="1" lang="it-IT" sz="1800" spc="-1" strike="noStrike">
                          <a:solidFill>
                            <a:srgbClr val="ff0000"/>
                          </a:solidFill>
                          <a:latin typeface="Tahoma"/>
                        </a:rPr>
                        <a:t>1 : 500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46" name="Picture 38" descr="063"/>
          <p:cNvPicPr/>
          <p:nvPr/>
        </p:nvPicPr>
        <p:blipFill>
          <a:blip r:embed="rId1"/>
          <a:stretch/>
        </p:blipFill>
        <p:spPr>
          <a:xfrm>
            <a:off x="1077120" y="822960"/>
            <a:ext cx="1757880" cy="2342880"/>
          </a:xfrm>
          <a:prstGeom prst="rect">
            <a:avLst/>
          </a:prstGeom>
          <a:ln w="0">
            <a:noFill/>
          </a:ln>
        </p:spPr>
      </p:pic>
      <p:pic>
        <p:nvPicPr>
          <p:cNvPr id="347" name="Immagine 1" descr=""/>
          <p:cNvPicPr/>
          <p:nvPr/>
        </p:nvPicPr>
        <p:blipFill>
          <a:blip r:embed="rId2"/>
          <a:stretch/>
        </p:blipFill>
        <p:spPr>
          <a:xfrm>
            <a:off x="419400" y="3377880"/>
            <a:ext cx="2985840" cy="200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La produttività è aumentata di 2.500 volte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349" name="Immagine 1" descr=""/>
          <p:cNvPicPr/>
          <p:nvPr/>
        </p:nvPicPr>
        <p:blipFill>
          <a:blip r:embed="rId1"/>
          <a:stretch/>
        </p:blipFill>
        <p:spPr>
          <a:xfrm>
            <a:off x="1079640" y="853200"/>
            <a:ext cx="8074080" cy="444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3" descr=""/>
          <p:cNvPicPr/>
          <p:nvPr/>
        </p:nvPicPr>
        <p:blipFill>
          <a:blip r:embed="rId1"/>
          <a:stretch/>
        </p:blipFill>
        <p:spPr>
          <a:xfrm>
            <a:off x="1494720" y="1155240"/>
            <a:ext cx="6959160" cy="4437360"/>
          </a:xfrm>
          <a:prstGeom prst="rect">
            <a:avLst/>
          </a:prstGeom>
          <a:ln w="0">
            <a:noFill/>
          </a:ln>
        </p:spPr>
      </p:pic>
      <p:sp>
        <p:nvSpPr>
          <p:cNvPr id="351" name="CustomShape 1"/>
          <p:cNvSpPr/>
          <p:nvPr/>
        </p:nvSpPr>
        <p:spPr>
          <a:xfrm>
            <a:off x="1717200" y="877320"/>
            <a:ext cx="551160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ts val="2001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400" spc="137" strike="noStrike">
                <a:solidFill>
                  <a:srgbClr val="464646"/>
                </a:solidFill>
                <a:latin typeface="Tahoma"/>
                <a:ea typeface="DejaVu Sans"/>
              </a:rPr>
              <a:t>dal  10.000  a.C  al  2.000  d.C.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Crescita della popolazione mondiale</a:t>
            </a:r>
            <a:endParaRPr b="0" lang="it-IT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</a:pPr>
            <a:r>
              <a:rPr b="1" lang="it-IT" sz="3200" spc="-1" strike="noStrike">
                <a:solidFill>
                  <a:srgbClr val="868686"/>
                </a:solidFill>
                <a:latin typeface="Tahoma"/>
                <a:ea typeface="Tahoma"/>
              </a:rPr>
              <a:t>La sfida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1508760" y="985680"/>
            <a:ext cx="7736400" cy="41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200" spc="-1" strike="noStrike">
                <a:solidFill>
                  <a:srgbClr val="464646"/>
                </a:solidFill>
                <a:latin typeface="Tahoma"/>
                <a:ea typeface="DejaVu Sans"/>
              </a:rPr>
              <a:t>‘‘</a:t>
            </a:r>
            <a:r>
              <a:rPr b="1" i="1" lang="it-IT" sz="2400" spc="-1" strike="noStrike">
                <a:solidFill>
                  <a:srgbClr val="464646"/>
                </a:solidFill>
                <a:latin typeface="Tahoma"/>
                <a:ea typeface="DejaVu Sans"/>
              </a:rPr>
              <a:t>Nutrire  in  maniera  sostenibile 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i="1" lang="it-IT" sz="2400" spc="-1" strike="noStrike">
                <a:solidFill>
                  <a:srgbClr val="464646"/>
                </a:solidFill>
                <a:latin typeface="Tahoma"/>
                <a:ea typeface="DejaVu Sans"/>
              </a:rPr>
              <a:t>una  popolazione  in  forte  crescita’’</a:t>
            </a:r>
            <a:endParaRPr b="0" lang="it-IT" sz="24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Popolazione mondiale: </a:t>
            </a:r>
            <a:r>
              <a:rPr b="1" i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7 Miliardi e 500 Milioni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Persone che soffrono la fame: </a:t>
            </a:r>
            <a:r>
              <a:rPr b="1" i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810 Milioni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Incremento della popolazione: </a:t>
            </a:r>
            <a:r>
              <a:rPr b="1" i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200.000 al giorno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Popolazione mondiale nel 2040: </a:t>
            </a:r>
            <a:r>
              <a:rPr b="1" i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9 Miliardi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Il  Mais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079640" y="1020240"/>
            <a:ext cx="86644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Produzione  mondiale:  850 milioni di tonnellate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138" name="Picture 4" descr="mais_3_modi"/>
          <p:cNvPicPr/>
          <p:nvPr/>
        </p:nvPicPr>
        <p:blipFill>
          <a:blip r:embed="rId1"/>
          <a:stretch/>
        </p:blipFill>
        <p:spPr>
          <a:xfrm>
            <a:off x="1079640" y="1468080"/>
            <a:ext cx="7016760" cy="398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1079640" y="985680"/>
            <a:ext cx="86644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2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7" name="Immagine 2" descr=""/>
          <p:cNvPicPr/>
          <p:nvPr/>
        </p:nvPicPr>
        <p:blipFill>
          <a:blip r:embed="rId1"/>
          <a:srcRect l="0" t="0" r="0" b="24810"/>
          <a:stretch/>
        </p:blipFill>
        <p:spPr>
          <a:xfrm>
            <a:off x="0" y="-18000"/>
            <a:ext cx="10158120" cy="5731200"/>
          </a:xfrm>
          <a:prstGeom prst="rect">
            <a:avLst/>
          </a:prstGeom>
          <a:ln w="0">
            <a:noFill/>
          </a:ln>
        </p:spPr>
      </p:pic>
      <p:sp>
        <p:nvSpPr>
          <p:cNvPr id="358" name="CustomShape 3"/>
          <p:cNvSpPr/>
          <p:nvPr/>
        </p:nvSpPr>
        <p:spPr>
          <a:xfrm>
            <a:off x="2697480" y="4283280"/>
            <a:ext cx="591912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it-IT" sz="3000" spc="-1" strike="noStrike">
                <a:solidFill>
                  <a:srgbClr val="ff0000"/>
                </a:solidFill>
                <a:latin typeface="Tahoma"/>
                <a:ea typeface="DejaVu Sans"/>
              </a:rPr>
              <a:t>Auguri… e  buon  lavoro !!</a:t>
            </a:r>
            <a:endParaRPr b="0" lang="it-IT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Il riso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1079640" y="985680"/>
            <a:ext cx="86644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Produzione  mondiale:  750 milioni di tonnellate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141" name="Picture 6" descr="campo-di-riso-772891"/>
          <p:cNvPicPr/>
          <p:nvPr/>
        </p:nvPicPr>
        <p:blipFill>
          <a:blip r:embed="rId1"/>
          <a:stretch/>
        </p:blipFill>
        <p:spPr>
          <a:xfrm>
            <a:off x="577080" y="1557000"/>
            <a:ext cx="4572720" cy="327852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5" descr="http://scarabeokheper.altervista.org/wp-content/uploads/2015/01/cereali-riso.jpg"/>
          <p:cNvPicPr/>
          <p:nvPr/>
        </p:nvPicPr>
        <p:blipFill>
          <a:blip r:embed="rId2"/>
          <a:stretch/>
        </p:blipFill>
        <p:spPr>
          <a:xfrm>
            <a:off x="5420160" y="1557000"/>
            <a:ext cx="4343040" cy="327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Il frumento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1036800" y="1011600"/>
            <a:ext cx="86644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Produzione  mondiale:  740 milioni di tonnellate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145" name="Picture 4" descr="http://scarabeokheper.altervista.org/wp-content/uploads/2015/01/grano.jpg"/>
          <p:cNvPicPr/>
          <p:nvPr/>
        </p:nvPicPr>
        <p:blipFill>
          <a:blip r:embed="rId1"/>
          <a:stretch/>
        </p:blipFill>
        <p:spPr>
          <a:xfrm>
            <a:off x="4449960" y="1409400"/>
            <a:ext cx="5422680" cy="353520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5" descr="350px-Frumento"/>
          <p:cNvPicPr/>
          <p:nvPr/>
        </p:nvPicPr>
        <p:blipFill>
          <a:blip r:embed="rId2"/>
          <a:stretch/>
        </p:blipFill>
        <p:spPr>
          <a:xfrm>
            <a:off x="725040" y="1409400"/>
            <a:ext cx="3411360" cy="296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ee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079640" y="265680"/>
            <a:ext cx="8679960" cy="47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it-IT" sz="3000" spc="-1" strike="noStrike">
                <a:solidFill>
                  <a:srgbClr val="868686"/>
                </a:solidFill>
                <a:latin typeface="Tahoma"/>
                <a:ea typeface="Tahoma"/>
              </a:rPr>
              <a:t>Orzo, farro, miglio, avena, segale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1036800" y="1011600"/>
            <a:ext cx="86644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60360" indent="-35856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</a:pPr>
            <a:r>
              <a:rPr b="1" i="1" lang="it-IT" sz="2000" spc="-1" strike="noStrike">
                <a:solidFill>
                  <a:srgbClr val="464646"/>
                </a:solidFill>
                <a:latin typeface="Tahoma"/>
                <a:ea typeface="DejaVu Sans"/>
              </a:rPr>
              <a:t>Produzione  mondiale:  350 milioni di tonnellate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149" name="Picture 10" descr="CIALDE-di-orzo-in-confezione-da-50-pezzi-extra-big-94-168"/>
          <p:cNvPicPr/>
          <p:nvPr/>
        </p:nvPicPr>
        <p:blipFill>
          <a:blip r:embed="rId1"/>
          <a:srcRect l="0" t="10365" r="0" b="0"/>
          <a:stretch/>
        </p:blipFill>
        <p:spPr>
          <a:xfrm>
            <a:off x="1022760" y="1286280"/>
            <a:ext cx="2579760" cy="185256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11" descr="farina-di-farro"/>
          <p:cNvPicPr/>
          <p:nvPr/>
        </p:nvPicPr>
        <p:blipFill>
          <a:blip r:embed="rId2"/>
          <a:stretch/>
        </p:blipFill>
        <p:spPr>
          <a:xfrm>
            <a:off x="6676200" y="1374840"/>
            <a:ext cx="1946880" cy="185256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10" descr="393"/>
          <p:cNvPicPr/>
          <p:nvPr/>
        </p:nvPicPr>
        <p:blipFill>
          <a:blip r:embed="rId3"/>
          <a:srcRect l="0" t="0" r="8893" b="0"/>
          <a:stretch/>
        </p:blipFill>
        <p:spPr>
          <a:xfrm>
            <a:off x="3661560" y="2572200"/>
            <a:ext cx="2436120" cy="176832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12" descr="Miglio"/>
          <p:cNvPicPr/>
          <p:nvPr/>
        </p:nvPicPr>
        <p:blipFill>
          <a:blip r:embed="rId4"/>
          <a:stretch/>
        </p:blipFill>
        <p:spPr>
          <a:xfrm>
            <a:off x="1079640" y="3736800"/>
            <a:ext cx="1946880" cy="185400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13" descr="avena_cover"/>
          <p:cNvPicPr/>
          <p:nvPr/>
        </p:nvPicPr>
        <p:blipFill>
          <a:blip r:embed="rId5"/>
          <a:stretch/>
        </p:blipFill>
        <p:spPr>
          <a:xfrm>
            <a:off x="6594840" y="3520800"/>
            <a:ext cx="2108880" cy="190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20171129_SDF_format_16x9</Template>
  <TotalTime>1563</TotalTime>
  <Application>LibreOffice/7.0.0.3$Windows_X86_64 LibreOffice_project/8061b3e9204bef6b321a21033174034a5e2ea88e</Application>
  <Company>Hewlett-Packard Company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2019-02-15T09:08:28Z</dcterms:created>
  <dc:creator>GrandoMattiazzi Elia</dc:creator>
  <dc:description/>
  <dc:language>it-IT</dc:language>
  <cp:lastModifiedBy/>
  <dcterms:modified xsi:type="dcterms:W3CDTF">2021-08-13T04:26:45Z</dcterms:modified>
  <cp:revision>177</cp:revision>
  <dc:subject/>
  <dc:title>Programma  di  Integrazione  Didattica  La trattrice agricola come vera centrale    di  potenza: aspetti salienti ed evoluzione              Docente: Giuseppe Ogliari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3</vt:i4>
  </property>
  <property fmtid="{D5CDD505-2E9C-101B-9397-08002B2CF9AE}" pid="8" name="Notes">
    <vt:i4>0</vt:i4>
  </property>
  <property fmtid="{D5CDD505-2E9C-101B-9397-08002B2CF9AE}" pid="9" name="PresentationFormat">
    <vt:lpwstr>Personalizzato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65</vt:i4>
  </property>
</Properties>
</file>