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</p:sldIdLst>
  <p:sldSz cx="10160000" cy="5715000"/>
  <p:notesSz cx="7559675" cy="106918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52"/>
  </p:normalViewPr>
  <p:slideViewPr>
    <p:cSldViewPr snapToGrid="0" snapToObjects="1">
      <p:cViewPr varScale="1">
        <p:scale>
          <a:sx n="109" d="100"/>
          <a:sy n="109" d="100"/>
        </p:scale>
        <p:origin x="8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slide" Target="slides/slide6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7960" y="1337040"/>
            <a:ext cx="914328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7960" y="3068280"/>
            <a:ext cx="914328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7960" y="1337040"/>
            <a:ext cx="446184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93360" y="1337040"/>
            <a:ext cx="446184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07960" y="3068280"/>
            <a:ext cx="446184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193360" y="3068280"/>
            <a:ext cx="446184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7960" y="1337040"/>
            <a:ext cx="294372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599280" y="1337040"/>
            <a:ext cx="294372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690600" y="1337040"/>
            <a:ext cx="294372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07960" y="3068280"/>
            <a:ext cx="294372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599280" y="3068280"/>
            <a:ext cx="294372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690600" y="3068280"/>
            <a:ext cx="294372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507960" y="1337040"/>
            <a:ext cx="9143280" cy="3314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507960" y="1337040"/>
            <a:ext cx="9143280" cy="3314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7960" y="1337040"/>
            <a:ext cx="4461840" cy="3314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193360" y="1337040"/>
            <a:ext cx="4461840" cy="3314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507960" y="227880"/>
            <a:ext cx="9143280" cy="4423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507960" y="1337040"/>
            <a:ext cx="446184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5193360" y="1337040"/>
            <a:ext cx="4461840" cy="3314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507960" y="3068280"/>
            <a:ext cx="446184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7960" y="1337040"/>
            <a:ext cx="9143280" cy="3314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507960" y="1337040"/>
            <a:ext cx="4461840" cy="3314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5193360" y="1337040"/>
            <a:ext cx="446184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5193360" y="3068280"/>
            <a:ext cx="446184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507960" y="1337040"/>
            <a:ext cx="446184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193360" y="1337040"/>
            <a:ext cx="446184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507960" y="3068280"/>
            <a:ext cx="914328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507960" y="1337040"/>
            <a:ext cx="914328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507960" y="3068280"/>
            <a:ext cx="914328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7960" y="1337040"/>
            <a:ext cx="446184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5193360" y="1337040"/>
            <a:ext cx="446184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507960" y="3068280"/>
            <a:ext cx="446184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5193360" y="3068280"/>
            <a:ext cx="446184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507960" y="1337040"/>
            <a:ext cx="294372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3599280" y="1337040"/>
            <a:ext cx="294372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6690600" y="1337040"/>
            <a:ext cx="294372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507960" y="3068280"/>
            <a:ext cx="294372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79" name="PlaceHolder 6"/>
          <p:cNvSpPr>
            <a:spLocks noGrp="1"/>
          </p:cNvSpPr>
          <p:nvPr>
            <p:ph type="body"/>
          </p:nvPr>
        </p:nvSpPr>
        <p:spPr>
          <a:xfrm>
            <a:off x="3599280" y="3068280"/>
            <a:ext cx="294372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80" name="PlaceHolder 7"/>
          <p:cNvSpPr>
            <a:spLocks noGrp="1"/>
          </p:cNvSpPr>
          <p:nvPr>
            <p:ph type="body"/>
          </p:nvPr>
        </p:nvSpPr>
        <p:spPr>
          <a:xfrm>
            <a:off x="6690600" y="3068280"/>
            <a:ext cx="294372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subTitle"/>
          </p:nvPr>
        </p:nvSpPr>
        <p:spPr>
          <a:xfrm>
            <a:off x="507960" y="1337040"/>
            <a:ext cx="9143280" cy="3314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507960" y="1337040"/>
            <a:ext cx="9143280" cy="3314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507960" y="1337040"/>
            <a:ext cx="4461840" cy="3314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5193360" y="1337040"/>
            <a:ext cx="4461840" cy="3314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7960" y="1337040"/>
            <a:ext cx="9143280" cy="3314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subTitle"/>
          </p:nvPr>
        </p:nvSpPr>
        <p:spPr>
          <a:xfrm>
            <a:off x="507960" y="227880"/>
            <a:ext cx="9143280" cy="4423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507960" y="1337040"/>
            <a:ext cx="446184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5193360" y="1337040"/>
            <a:ext cx="4461840" cy="3314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507960" y="3068280"/>
            <a:ext cx="446184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507960" y="1337040"/>
            <a:ext cx="4461840" cy="3314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5193360" y="1337040"/>
            <a:ext cx="446184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5193360" y="3068280"/>
            <a:ext cx="446184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507960" y="1337040"/>
            <a:ext cx="446184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5193360" y="1337040"/>
            <a:ext cx="446184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507960" y="3068280"/>
            <a:ext cx="914328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507960" y="1337040"/>
            <a:ext cx="914328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507960" y="3068280"/>
            <a:ext cx="914328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507960" y="1337040"/>
            <a:ext cx="446184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5193360" y="1337040"/>
            <a:ext cx="446184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507960" y="3068280"/>
            <a:ext cx="446184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14" name="PlaceHolder 5"/>
          <p:cNvSpPr>
            <a:spLocks noGrp="1"/>
          </p:cNvSpPr>
          <p:nvPr>
            <p:ph type="body"/>
          </p:nvPr>
        </p:nvSpPr>
        <p:spPr>
          <a:xfrm>
            <a:off x="5193360" y="3068280"/>
            <a:ext cx="446184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507960" y="1337040"/>
            <a:ext cx="294372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3599280" y="1337040"/>
            <a:ext cx="294372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 type="body"/>
          </p:nvPr>
        </p:nvSpPr>
        <p:spPr>
          <a:xfrm>
            <a:off x="6690600" y="1337040"/>
            <a:ext cx="294372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19" name="PlaceHolder 5"/>
          <p:cNvSpPr>
            <a:spLocks noGrp="1"/>
          </p:cNvSpPr>
          <p:nvPr>
            <p:ph type="body"/>
          </p:nvPr>
        </p:nvSpPr>
        <p:spPr>
          <a:xfrm>
            <a:off x="507960" y="3068280"/>
            <a:ext cx="294372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20" name="PlaceHolder 6"/>
          <p:cNvSpPr>
            <a:spLocks noGrp="1"/>
          </p:cNvSpPr>
          <p:nvPr>
            <p:ph type="body"/>
          </p:nvPr>
        </p:nvSpPr>
        <p:spPr>
          <a:xfrm>
            <a:off x="3599280" y="3068280"/>
            <a:ext cx="294372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21" name="PlaceHolder 7"/>
          <p:cNvSpPr>
            <a:spLocks noGrp="1"/>
          </p:cNvSpPr>
          <p:nvPr>
            <p:ph type="body"/>
          </p:nvPr>
        </p:nvSpPr>
        <p:spPr>
          <a:xfrm>
            <a:off x="6690600" y="3068280"/>
            <a:ext cx="294372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7960" y="1337040"/>
            <a:ext cx="4461840" cy="3314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93360" y="1337040"/>
            <a:ext cx="4461840" cy="3314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7960" y="227880"/>
            <a:ext cx="9143280" cy="4423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7960" y="1337040"/>
            <a:ext cx="446184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193360" y="1337040"/>
            <a:ext cx="4461840" cy="3314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07960" y="3068280"/>
            <a:ext cx="446184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7960" y="1337040"/>
            <a:ext cx="4461840" cy="3314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93360" y="1337040"/>
            <a:ext cx="446184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93360" y="3068280"/>
            <a:ext cx="446184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4400" b="0" strike="noStrike" spc="-1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7960" y="1337040"/>
            <a:ext cx="446184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93360" y="1337040"/>
            <a:ext cx="446184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7960" y="3068280"/>
            <a:ext cx="9143280" cy="15807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2"/>
          <p:cNvPicPr/>
          <p:nvPr/>
        </p:nvPicPr>
        <p:blipFill>
          <a:blip r:embed="rId14"/>
          <a:srcRect l="143" t="430" b="3868"/>
          <a:stretch/>
        </p:blipFill>
        <p:spPr>
          <a:xfrm>
            <a:off x="0" y="3206880"/>
            <a:ext cx="10159200" cy="2507400"/>
          </a:xfrm>
          <a:prstGeom prst="rect">
            <a:avLst/>
          </a:prstGeom>
          <a:ln w="0">
            <a:noFill/>
          </a:ln>
        </p:spPr>
      </p:pic>
      <p:sp>
        <p:nvSpPr>
          <p:cNvPr id="6" name="CustomShape 1"/>
          <p:cNvSpPr/>
          <p:nvPr/>
        </p:nvSpPr>
        <p:spPr>
          <a:xfrm>
            <a:off x="0" y="2919240"/>
            <a:ext cx="10159200" cy="286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" name="Immagine 5"/>
          <p:cNvPicPr/>
          <p:nvPr/>
        </p:nvPicPr>
        <p:blipFill>
          <a:blip r:embed="rId15"/>
          <a:stretch/>
        </p:blipFill>
        <p:spPr>
          <a:xfrm>
            <a:off x="399960" y="668160"/>
            <a:ext cx="3264840" cy="148824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it-IT" sz="4400" b="0" strike="noStrike" spc="-1">
                <a:latin typeface="Arial"/>
              </a:rPr>
              <a:t>Fai clic per modificare il formato del testo del titolo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body"/>
          </p:nvPr>
        </p:nvSpPr>
        <p:spPr>
          <a:xfrm>
            <a:off x="507960" y="1337040"/>
            <a:ext cx="9143280" cy="3314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strike="noStrike" spc="-1"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strike="noStrike" spc="-1"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1"/>
          <p:cNvSpPr/>
          <p:nvPr/>
        </p:nvSpPr>
        <p:spPr>
          <a:xfrm>
            <a:off x="0" y="328680"/>
            <a:ext cx="842400" cy="246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2" name="Immagine 7"/>
          <p:cNvPicPr/>
          <p:nvPr/>
        </p:nvPicPr>
        <p:blipFill>
          <a:blip r:embed="rId14"/>
          <a:stretch/>
        </p:blipFill>
        <p:spPr>
          <a:xfrm>
            <a:off x="8977320" y="5386320"/>
            <a:ext cx="783360" cy="202320"/>
          </a:xfrm>
          <a:prstGeom prst="rect">
            <a:avLst/>
          </a:prstGeom>
          <a:ln w="9525">
            <a:noFill/>
          </a:ln>
        </p:spPr>
      </p:pic>
      <p:sp>
        <p:nvSpPr>
          <p:cNvPr id="43" name="PlaceHolder 2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it-IT" sz="4400" b="0" strike="noStrike" spc="-1">
                <a:latin typeface="Arial"/>
              </a:rPr>
              <a:t>Fai clic per modificare il formato del testo del titolo</a:t>
            </a: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507960" y="1337040"/>
            <a:ext cx="9143280" cy="3314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strike="noStrike" spc="-1"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strike="noStrike" spc="-1"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ustomShape 1"/>
          <p:cNvSpPr/>
          <p:nvPr/>
        </p:nvSpPr>
        <p:spPr>
          <a:xfrm>
            <a:off x="403200" y="5369040"/>
            <a:ext cx="394560" cy="127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 anchor="b">
            <a:noAutofit/>
          </a:bodyPr>
          <a:lstStyle/>
          <a:p>
            <a:pPr>
              <a:lnSpc>
                <a:spcPct val="100000"/>
              </a:lnSpc>
            </a:pPr>
            <a:fld id="{FAFE001E-7A10-4F1E-8AF3-274B6C1B738A}" type="slidenum">
              <a:rPr lang="it-IT" sz="1000" b="0" strike="noStrike" spc="-1">
                <a:solidFill>
                  <a:srgbClr val="DA8D1B"/>
                </a:solidFill>
                <a:latin typeface="Tahoma"/>
                <a:ea typeface="DejaVu Sans"/>
              </a:rPr>
              <a:t>‹N›</a:t>
            </a:fld>
            <a:endParaRPr lang="it-IT" sz="1000" b="0" strike="noStrike" spc="-1">
              <a:latin typeface="Arial"/>
            </a:endParaRPr>
          </a:p>
        </p:txBody>
      </p:sp>
      <p:sp>
        <p:nvSpPr>
          <p:cNvPr id="82" name="CustomShape 2"/>
          <p:cNvSpPr/>
          <p:nvPr/>
        </p:nvSpPr>
        <p:spPr>
          <a:xfrm>
            <a:off x="3240" y="371520"/>
            <a:ext cx="797760" cy="2865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3" name="Immagine 7"/>
          <p:cNvPicPr/>
          <p:nvPr/>
        </p:nvPicPr>
        <p:blipFill>
          <a:blip r:embed="rId14"/>
          <a:stretch/>
        </p:blipFill>
        <p:spPr>
          <a:xfrm>
            <a:off x="9121680" y="5295960"/>
            <a:ext cx="639000" cy="219960"/>
          </a:xfrm>
          <a:prstGeom prst="rect">
            <a:avLst/>
          </a:prstGeom>
          <a:ln w="0">
            <a:noFill/>
          </a:ln>
        </p:spPr>
      </p:pic>
      <p:sp>
        <p:nvSpPr>
          <p:cNvPr id="84" name="PlaceHolder 3"/>
          <p:cNvSpPr>
            <a:spLocks noGrp="1"/>
          </p:cNvSpPr>
          <p:nvPr>
            <p:ph type="title"/>
          </p:nvPr>
        </p:nvSpPr>
        <p:spPr>
          <a:xfrm>
            <a:off x="507960" y="227880"/>
            <a:ext cx="9143280" cy="954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it-IT" sz="4400" b="0" strike="noStrike" spc="-1">
                <a:latin typeface="Arial"/>
              </a:rPr>
              <a:t>Fai clic per modificare il formato del testo del titolo</a:t>
            </a:r>
          </a:p>
        </p:txBody>
      </p:sp>
      <p:sp>
        <p:nvSpPr>
          <p:cNvPr id="85" name="PlaceHolder 4"/>
          <p:cNvSpPr>
            <a:spLocks noGrp="1"/>
          </p:cNvSpPr>
          <p:nvPr>
            <p:ph type="body"/>
          </p:nvPr>
        </p:nvSpPr>
        <p:spPr>
          <a:xfrm>
            <a:off x="507960" y="1337040"/>
            <a:ext cx="9143280" cy="3314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strike="noStrike" spc="-1"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strike="noStrike" spc="-1"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wmf"/><Relationship Id="rId1" Type="http://schemas.openxmlformats.org/officeDocument/2006/relationships/slideLayout" Target="../slideLayouts/slideLayout2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7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385920" y="3279600"/>
            <a:ext cx="8725680" cy="889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r">
              <a:lnSpc>
                <a:spcPct val="90000"/>
              </a:lnSpc>
            </a:pPr>
            <a:r>
              <a:rPr lang="it-IT" sz="2000" b="1" strike="noStrike" spc="-1">
                <a:solidFill>
                  <a:srgbClr val="868686"/>
                </a:solidFill>
                <a:latin typeface="Tahoma"/>
                <a:ea typeface="Tahoma"/>
              </a:rPr>
              <a:t> </a:t>
            </a:r>
            <a:r>
              <a:rPr lang="it-IT" sz="2000" b="1" strike="noStrike" spc="-1">
                <a:solidFill>
                  <a:srgbClr val="464646"/>
                </a:solidFill>
                <a:latin typeface="Tahoma"/>
                <a:ea typeface="Tahoma"/>
              </a:rPr>
              <a:t>Programma  di  Integrazione  Didattica</a:t>
            </a:r>
            <a:br/>
            <a:br/>
            <a:r>
              <a:rPr lang="it-IT" sz="2000" b="1" strike="noStrike" spc="-1">
                <a:solidFill>
                  <a:srgbClr val="464646"/>
                </a:solidFill>
                <a:latin typeface="Tahoma"/>
                <a:ea typeface="Tahoma"/>
              </a:rPr>
              <a:t> </a:t>
            </a:r>
            <a:r>
              <a:rPr lang="it-IT" sz="2800" b="1" strike="noStrike" spc="-1">
                <a:solidFill>
                  <a:srgbClr val="464646"/>
                </a:solidFill>
                <a:latin typeface="Tahoma"/>
                <a:ea typeface="Tahoma"/>
              </a:rPr>
              <a:t>’’PRECISION  FARMING’’:</a:t>
            </a:r>
            <a:br/>
            <a:r>
              <a:rPr lang="it-IT" sz="2800" b="1" strike="noStrike" spc="-1">
                <a:solidFill>
                  <a:srgbClr val="464646"/>
                </a:solidFill>
                <a:latin typeface="Tahoma"/>
                <a:ea typeface="Tahoma"/>
              </a:rPr>
              <a:t>l’agricoltura guidata dai satelliti</a:t>
            </a:r>
            <a:br/>
            <a:br/>
            <a:r>
              <a:rPr lang="it-IT" sz="2800" b="1" strike="noStrike" spc="-1">
                <a:solidFill>
                  <a:srgbClr val="464646"/>
                </a:solidFill>
                <a:latin typeface="Tahoma"/>
                <a:ea typeface="Tahoma"/>
              </a:rPr>
              <a:t>			          </a:t>
            </a:r>
            <a:r>
              <a:rPr lang="it-IT" sz="2400" b="1" i="1" strike="noStrike" spc="-1">
                <a:solidFill>
                  <a:srgbClr val="464646"/>
                </a:solidFill>
                <a:latin typeface="Tahoma"/>
                <a:ea typeface="Tahoma"/>
              </a:rPr>
              <a:t>Docente: Giuseppe Ogliari</a:t>
            </a:r>
            <a:endParaRPr lang="it-IT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1079640" y="264960"/>
            <a:ext cx="8681400" cy="4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3000" b="1" strike="noStrike" spc="-1">
                <a:solidFill>
                  <a:srgbClr val="868686"/>
                </a:solidFill>
                <a:latin typeface="Tahoma"/>
                <a:ea typeface="Tahoma"/>
              </a:rPr>
              <a:t>Livello  “MEDIO”</a:t>
            </a:r>
            <a:endParaRPr lang="it-IT" sz="3000" b="0" strike="noStrike" spc="-1">
              <a:latin typeface="Arial"/>
            </a:endParaRPr>
          </a:p>
        </p:txBody>
      </p:sp>
      <p:sp>
        <p:nvSpPr>
          <p:cNvPr id="159" name="CustomShape 2"/>
          <p:cNvSpPr/>
          <p:nvPr/>
        </p:nvSpPr>
        <p:spPr>
          <a:xfrm>
            <a:off x="3262320" y="5340240"/>
            <a:ext cx="3750480" cy="1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0" name="CustomShape 3"/>
          <p:cNvSpPr/>
          <p:nvPr/>
        </p:nvSpPr>
        <p:spPr>
          <a:xfrm>
            <a:off x="1079640" y="739800"/>
            <a:ext cx="8003520" cy="422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216000" indent="-215640" algn="ctr">
              <a:lnSpc>
                <a:spcPct val="100000"/>
              </a:lnSpc>
              <a:buClr>
                <a:srgbClr val="878889"/>
              </a:buClr>
              <a:buFont typeface="Wingdings" charset="2"/>
              <a:buChar char=""/>
            </a:pPr>
            <a:r>
              <a:rPr lang="it-IT" sz="1800" b="0" strike="noStrike" spc="-1">
                <a:solidFill>
                  <a:srgbClr val="878889"/>
                </a:solidFill>
                <a:latin typeface="Tahoma"/>
                <a:ea typeface="DejaVu Sans"/>
              </a:rPr>
              <a:t> </a:t>
            </a:r>
            <a:r>
              <a:rPr lang="it-IT" sz="1800" b="1" strike="noStrike" spc="-1">
                <a:solidFill>
                  <a:srgbClr val="464646"/>
                </a:solidFill>
                <a:latin typeface="Tahoma"/>
                <a:ea typeface="DejaVu Sans"/>
              </a:rPr>
              <a:t>Consente all’operatore di seguire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800" b="1" strike="noStrike" spc="-1">
                <a:solidFill>
                  <a:srgbClr val="464646"/>
                </a:solidFill>
                <a:latin typeface="Tahoma"/>
                <a:ea typeface="DejaVu Sans"/>
              </a:rPr>
              <a:t> AUTOMATICAMENTE 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800" b="1" strike="noStrike" spc="-1">
                <a:solidFill>
                  <a:srgbClr val="464646"/>
                </a:solidFill>
                <a:latin typeface="Tahoma"/>
                <a:ea typeface="DejaVu Sans"/>
              </a:rPr>
              <a:t>“linee parallele” 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marL="216000" indent="-215640" algn="ctr">
              <a:lnSpc>
                <a:spcPct val="100000"/>
              </a:lnSpc>
              <a:buClr>
                <a:srgbClr val="46464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1800" b="1" strike="noStrike" spc="-1">
                <a:solidFill>
                  <a:srgbClr val="464646"/>
                </a:solidFill>
                <a:latin typeface="Tahoma"/>
                <a:ea typeface="DejaVu Sans"/>
              </a:rPr>
              <a:t> Margine di errore: 10 - 15 cm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</p:txBody>
      </p:sp>
      <p:pic>
        <p:nvPicPr>
          <p:cNvPr id="161" name="Picture 13" descr="6"/>
          <p:cNvPicPr/>
          <p:nvPr/>
        </p:nvPicPr>
        <p:blipFill>
          <a:blip r:embed="rId2"/>
          <a:stretch/>
        </p:blipFill>
        <p:spPr>
          <a:xfrm>
            <a:off x="228600" y="2297160"/>
            <a:ext cx="4385520" cy="3318840"/>
          </a:xfrm>
          <a:prstGeom prst="rect">
            <a:avLst/>
          </a:prstGeom>
          <a:ln w="9525">
            <a:noFill/>
          </a:ln>
        </p:spPr>
      </p:pic>
      <p:pic>
        <p:nvPicPr>
          <p:cNvPr id="162" name="Immagine 4"/>
          <p:cNvPicPr/>
          <p:nvPr/>
        </p:nvPicPr>
        <p:blipFill>
          <a:blip r:embed="rId3"/>
          <a:stretch/>
        </p:blipFill>
        <p:spPr>
          <a:xfrm>
            <a:off x="5292720" y="2297160"/>
            <a:ext cx="4712400" cy="331884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896760" y="317520"/>
            <a:ext cx="8681400" cy="1321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3000" b="1" strike="noStrike" spc="-1">
                <a:solidFill>
                  <a:srgbClr val="868686"/>
                </a:solidFill>
                <a:latin typeface="Tahoma"/>
                <a:ea typeface="Tahoma"/>
              </a:rPr>
              <a:t>Livello  “MEDIO” </a:t>
            </a:r>
            <a:br/>
            <a:br/>
            <a:r>
              <a:rPr lang="it-IT" sz="3200" b="1" strike="noStrike" spc="-1">
                <a:solidFill>
                  <a:srgbClr val="868686"/>
                </a:solidFill>
                <a:latin typeface="Tahoma"/>
                <a:ea typeface="Tahoma"/>
              </a:rPr>
              <a:t> </a:t>
            </a:r>
            <a:r>
              <a:rPr lang="it-IT" sz="2800" b="1" strike="noStrike" spc="-1">
                <a:solidFill>
                  <a:srgbClr val="464646"/>
                </a:solidFill>
                <a:latin typeface="Tahoma"/>
                <a:ea typeface="Tahoma"/>
              </a:rPr>
              <a:t>Display e Software</a:t>
            </a:r>
            <a:endParaRPr lang="it-IT" sz="2800" b="0" strike="noStrike" spc="-1">
              <a:latin typeface="Arial"/>
            </a:endParaRPr>
          </a:p>
        </p:txBody>
      </p:sp>
      <p:sp>
        <p:nvSpPr>
          <p:cNvPr id="164" name="CustomShape 2"/>
          <p:cNvSpPr/>
          <p:nvPr/>
        </p:nvSpPr>
        <p:spPr>
          <a:xfrm>
            <a:off x="523800" y="3621240"/>
            <a:ext cx="4852440" cy="1864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5" name="CustomShape 3"/>
          <p:cNvSpPr/>
          <p:nvPr/>
        </p:nvSpPr>
        <p:spPr>
          <a:xfrm>
            <a:off x="750960" y="1906560"/>
            <a:ext cx="7977960" cy="106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358920" indent="-358200">
              <a:lnSpc>
                <a:spcPct val="100000"/>
              </a:lnSpc>
              <a:buClr>
                <a:srgbClr val="464646"/>
              </a:buClr>
              <a:buFont typeface="Wingdings" charset="2"/>
              <a:buChar char=""/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Display con registrazione completa</a:t>
            </a:r>
            <a:endParaRPr lang="it-IT" sz="1800" b="0" strike="noStrike" spc="-1">
              <a:latin typeface="Arial"/>
            </a:endParaRPr>
          </a:p>
          <a:p>
            <a:pPr marL="358920" indent="-358200"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   dei dati di lavoro e geolocalizzazione</a:t>
            </a:r>
            <a:endParaRPr lang="it-IT" sz="1800" b="0" strike="noStrike" spc="-1">
              <a:latin typeface="Arial"/>
            </a:endParaRPr>
          </a:p>
          <a:p>
            <a:pPr marL="358920" indent="-358200"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   delle informazioni raccolte</a:t>
            </a:r>
            <a:endParaRPr lang="it-IT" sz="1800" b="0" strike="noStrike" spc="-1">
              <a:latin typeface="Arial"/>
            </a:endParaRPr>
          </a:p>
          <a:p>
            <a:pPr marL="358920" indent="-358200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marL="358920" indent="-358200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marL="358920" indent="-358200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marL="358920" indent="-358200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marL="358920" indent="-358200">
              <a:lnSpc>
                <a:spcPct val="100000"/>
              </a:lnSpc>
              <a:tabLst>
                <a:tab pos="0" algn="l"/>
              </a:tabLst>
            </a:pPr>
            <a:r>
              <a:rPr lang="it-IT" sz="1400" b="0" strike="noStrike" spc="-1">
                <a:solidFill>
                  <a:srgbClr val="878889"/>
                </a:solidFill>
                <a:latin typeface="Tahoma"/>
                <a:ea typeface="DejaVu Sans"/>
              </a:rPr>
              <a:t> </a:t>
            </a: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Guida con attuatore elettrico</a:t>
            </a:r>
            <a:endParaRPr lang="it-IT" sz="1800" b="0" strike="noStrike" spc="-1">
              <a:latin typeface="Arial"/>
            </a:endParaRPr>
          </a:p>
          <a:p>
            <a:pPr marL="358920" indent="-358200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marL="358920" indent="-358200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marL="358920" indent="-358200">
              <a:lnSpc>
                <a:spcPct val="100000"/>
              </a:lnSpc>
              <a:buClr>
                <a:srgbClr val="46464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 Universali o Integrati</a:t>
            </a:r>
            <a:endParaRPr lang="it-IT" sz="1800" b="0" strike="noStrike" spc="-1">
              <a:latin typeface="Arial"/>
            </a:endParaRPr>
          </a:p>
          <a:p>
            <a:pPr marL="358920" indent="-358200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marL="358920" indent="-358200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marL="358920" indent="-358200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marL="358920" indent="-358200"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marL="358920" indent="-358200"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marL="358920" indent="-358200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marL="358920" indent="-358200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</p:txBody>
      </p:sp>
      <p:pic>
        <p:nvPicPr>
          <p:cNvPr id="166" name="Picture 6" descr="1473419737877"/>
          <p:cNvPicPr/>
          <p:nvPr/>
        </p:nvPicPr>
        <p:blipFill>
          <a:blip r:embed="rId2"/>
          <a:srcRect l="4047" t="6406" r="60113" b="9609"/>
          <a:stretch/>
        </p:blipFill>
        <p:spPr>
          <a:xfrm>
            <a:off x="5635800" y="368280"/>
            <a:ext cx="3190320" cy="2542320"/>
          </a:xfrm>
          <a:prstGeom prst="rect">
            <a:avLst/>
          </a:prstGeom>
          <a:ln w="9525">
            <a:noFill/>
          </a:ln>
        </p:spPr>
      </p:pic>
      <p:pic>
        <p:nvPicPr>
          <p:cNvPr id="167" name="Picture 7"/>
          <p:cNvPicPr/>
          <p:nvPr/>
        </p:nvPicPr>
        <p:blipFill>
          <a:blip r:embed="rId3"/>
          <a:srcRect t="1764"/>
          <a:stretch/>
        </p:blipFill>
        <p:spPr>
          <a:xfrm rot="16200000">
            <a:off x="5975640" y="2764440"/>
            <a:ext cx="2510640" cy="319032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1079640" y="264960"/>
            <a:ext cx="8681400" cy="4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3000" b="1" strike="noStrike" spc="-1">
                <a:solidFill>
                  <a:srgbClr val="868686"/>
                </a:solidFill>
                <a:latin typeface="Tahoma"/>
                <a:ea typeface="Tahoma"/>
              </a:rPr>
              <a:t>Livello  “ELEVATO”</a:t>
            </a:r>
            <a:endParaRPr lang="it-IT" sz="3000" b="0" strike="noStrike" spc="-1">
              <a:latin typeface="Arial"/>
            </a:endParaRPr>
          </a:p>
        </p:txBody>
      </p:sp>
      <p:sp>
        <p:nvSpPr>
          <p:cNvPr id="169" name="CustomShape 2"/>
          <p:cNvSpPr/>
          <p:nvPr/>
        </p:nvSpPr>
        <p:spPr>
          <a:xfrm>
            <a:off x="3262320" y="5340240"/>
            <a:ext cx="3750480" cy="1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0" name="CustomShape 3"/>
          <p:cNvSpPr/>
          <p:nvPr/>
        </p:nvSpPr>
        <p:spPr>
          <a:xfrm>
            <a:off x="749160" y="861840"/>
            <a:ext cx="4386960" cy="475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2400" b="0" strike="noStrike" spc="-1">
                <a:solidFill>
                  <a:srgbClr val="878889"/>
                </a:solidFill>
                <a:latin typeface="Tahoma"/>
                <a:ea typeface="DejaVu Sans"/>
              </a:rPr>
              <a:t> </a:t>
            </a:r>
            <a:r>
              <a:rPr lang="it-IT" sz="2400" b="1" strike="noStrike" spc="-1">
                <a:solidFill>
                  <a:srgbClr val="878889"/>
                </a:solidFill>
                <a:latin typeface="Tahoma"/>
                <a:ea typeface="DejaVu Sans"/>
              </a:rPr>
              <a:t>RICEVITORE  SATELLITARE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2400" b="0" strike="noStrike" spc="-1">
                <a:solidFill>
                  <a:srgbClr val="878889"/>
                </a:solidFill>
                <a:latin typeface="Tahoma"/>
                <a:ea typeface="DejaVu Sans"/>
              </a:rPr>
              <a:t>  </a:t>
            </a: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con Centrale Operativa a terra RTK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  (Real Time Kinematic)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marL="360360" indent="-359280">
              <a:lnSpc>
                <a:spcPct val="100000"/>
              </a:lnSpc>
              <a:buClr>
                <a:srgbClr val="46464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Margine di errore  2 cm.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marL="360360" indent="-359280">
              <a:lnSpc>
                <a:spcPct val="100000"/>
              </a:lnSpc>
              <a:buClr>
                <a:srgbClr val="878889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2400" b="0" strike="noStrike" spc="-1">
                <a:solidFill>
                  <a:srgbClr val="878889"/>
                </a:solidFill>
                <a:latin typeface="Tahoma"/>
                <a:ea typeface="DejaVu Sans"/>
              </a:rPr>
              <a:t> </a:t>
            </a: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Universali o Integrati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marL="360360" indent="-359280">
              <a:lnSpc>
                <a:spcPct val="100000"/>
              </a:lnSpc>
              <a:buClr>
                <a:srgbClr val="878889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2400" b="0" strike="noStrike" spc="-1">
                <a:solidFill>
                  <a:srgbClr val="878889"/>
                </a:solidFill>
                <a:latin typeface="Tahoma"/>
                <a:ea typeface="DejaVu Sans"/>
              </a:rPr>
              <a:t> </a:t>
            </a: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Necessità di correzione 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    di posizione  (DGPS: Differential 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     Global Positioning System)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marL="360360" indent="-359280">
              <a:lnSpc>
                <a:spcPct val="100000"/>
              </a:lnSpc>
              <a:buClr>
                <a:srgbClr val="878889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2400" b="0" strike="noStrike" spc="-1">
                <a:solidFill>
                  <a:srgbClr val="878889"/>
                </a:solidFill>
                <a:latin typeface="Tahoma"/>
                <a:ea typeface="DejaVu Sans"/>
              </a:rPr>
              <a:t> </a:t>
            </a: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Eliminazione di errori   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   e disturbi di segnale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</p:txBody>
      </p:sp>
      <p:pic>
        <p:nvPicPr>
          <p:cNvPr id="171" name="Picture 6"/>
          <p:cNvPicPr/>
          <p:nvPr/>
        </p:nvPicPr>
        <p:blipFill>
          <a:blip r:embed="rId2"/>
          <a:stretch/>
        </p:blipFill>
        <p:spPr>
          <a:xfrm>
            <a:off x="5740560" y="360360"/>
            <a:ext cx="3193200" cy="505224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CustomShape 1"/>
          <p:cNvSpPr/>
          <p:nvPr/>
        </p:nvSpPr>
        <p:spPr>
          <a:xfrm>
            <a:off x="1079640" y="264960"/>
            <a:ext cx="8681400" cy="4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3000" b="1" strike="noStrike" spc="-1">
                <a:solidFill>
                  <a:srgbClr val="868686"/>
                </a:solidFill>
                <a:latin typeface="Tahoma"/>
                <a:ea typeface="Tahoma"/>
              </a:rPr>
              <a:t>Livello  “ELEVATO”</a:t>
            </a:r>
            <a:endParaRPr lang="it-IT" sz="3000" b="0" strike="noStrike" spc="-1">
              <a:latin typeface="Arial"/>
            </a:endParaRPr>
          </a:p>
        </p:txBody>
      </p:sp>
      <p:sp>
        <p:nvSpPr>
          <p:cNvPr id="173" name="CustomShape 2"/>
          <p:cNvSpPr/>
          <p:nvPr/>
        </p:nvSpPr>
        <p:spPr>
          <a:xfrm>
            <a:off x="3262320" y="5340240"/>
            <a:ext cx="3750480" cy="1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4" name="CustomShape 3"/>
          <p:cNvSpPr/>
          <p:nvPr/>
        </p:nvSpPr>
        <p:spPr>
          <a:xfrm>
            <a:off x="878040" y="982800"/>
            <a:ext cx="4193280" cy="3983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800" b="0" strike="noStrike" spc="-1">
                <a:solidFill>
                  <a:srgbClr val="878889"/>
                </a:solidFill>
                <a:latin typeface="Tahoma"/>
                <a:ea typeface="DejaVu Sans"/>
              </a:rPr>
              <a:t> </a:t>
            </a:r>
            <a:r>
              <a:rPr lang="it-IT" sz="2400" b="1" strike="noStrike" spc="-1">
                <a:solidFill>
                  <a:srgbClr val="464646"/>
                </a:solidFill>
                <a:latin typeface="Tahoma"/>
                <a:ea typeface="DejaVu Sans"/>
              </a:rPr>
              <a:t>Guida completamente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2400" b="1" strike="noStrike" spc="-1">
                <a:solidFill>
                  <a:srgbClr val="464646"/>
                </a:solidFill>
                <a:latin typeface="Tahoma"/>
                <a:ea typeface="DejaVu Sans"/>
              </a:rPr>
              <a:t>      AUTOMATICA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878889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1400" b="0" strike="noStrike" spc="-1">
                <a:solidFill>
                  <a:srgbClr val="878889"/>
                </a:solidFill>
                <a:latin typeface="Tahoma"/>
                <a:ea typeface="DejaVu Sans"/>
              </a:rPr>
              <a:t> </a:t>
            </a: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Comprese le svolte di fine passata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878889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1400" b="0" strike="noStrike" spc="-1">
                <a:solidFill>
                  <a:srgbClr val="878889"/>
                </a:solidFill>
                <a:latin typeface="Tahoma"/>
                <a:ea typeface="DejaVu Sans"/>
              </a:rPr>
              <a:t> </a:t>
            </a: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Consente passaggi ripetibili sulla 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    striscia lavorata (Strip Tillage) 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</p:txBody>
      </p:sp>
      <p:pic>
        <p:nvPicPr>
          <p:cNvPr id="175" name="Picture 7"/>
          <p:cNvPicPr/>
          <p:nvPr/>
        </p:nvPicPr>
        <p:blipFill>
          <a:blip r:embed="rId2"/>
          <a:srcRect l="14736" t="9782"/>
          <a:stretch/>
        </p:blipFill>
        <p:spPr>
          <a:xfrm>
            <a:off x="5551560" y="3241800"/>
            <a:ext cx="4179240" cy="2340720"/>
          </a:xfrm>
          <a:prstGeom prst="rect">
            <a:avLst/>
          </a:prstGeom>
          <a:ln w="9525">
            <a:noFill/>
          </a:ln>
        </p:spPr>
      </p:pic>
      <p:pic>
        <p:nvPicPr>
          <p:cNvPr id="176" name="Picture 6"/>
          <p:cNvPicPr/>
          <p:nvPr/>
        </p:nvPicPr>
        <p:blipFill>
          <a:blip r:embed="rId3"/>
          <a:srcRect l="3" t="4546" r="1924" b="12520"/>
          <a:stretch/>
        </p:blipFill>
        <p:spPr>
          <a:xfrm rot="10800000">
            <a:off x="5552280" y="414360"/>
            <a:ext cx="4079160" cy="255996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ustomShape 1"/>
          <p:cNvSpPr/>
          <p:nvPr/>
        </p:nvSpPr>
        <p:spPr>
          <a:xfrm>
            <a:off x="1079640" y="264960"/>
            <a:ext cx="8681400" cy="4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3000" b="1" strike="noStrike" spc="-1">
                <a:solidFill>
                  <a:srgbClr val="868686"/>
                </a:solidFill>
                <a:latin typeface="Tahoma"/>
                <a:ea typeface="Tahoma"/>
              </a:rPr>
              <a:t>Livello  “ELEVATO”</a:t>
            </a:r>
            <a:endParaRPr lang="it-IT" sz="3000" b="0" strike="noStrike" spc="-1">
              <a:latin typeface="Arial"/>
            </a:endParaRPr>
          </a:p>
        </p:txBody>
      </p:sp>
      <p:sp>
        <p:nvSpPr>
          <p:cNvPr id="178" name="CustomShape 2"/>
          <p:cNvSpPr/>
          <p:nvPr/>
        </p:nvSpPr>
        <p:spPr>
          <a:xfrm>
            <a:off x="3262320" y="5340240"/>
            <a:ext cx="3750480" cy="1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9" name="CustomShape 3"/>
          <p:cNvSpPr/>
          <p:nvPr/>
        </p:nvSpPr>
        <p:spPr>
          <a:xfrm>
            <a:off x="1079640" y="739800"/>
            <a:ext cx="7977960" cy="1855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800" b="0" strike="noStrike" spc="-1">
                <a:solidFill>
                  <a:srgbClr val="878889"/>
                </a:solidFill>
                <a:latin typeface="Tahoma"/>
                <a:ea typeface="DejaVu Sans"/>
              </a:rPr>
              <a:t> </a:t>
            </a:r>
            <a:r>
              <a:rPr lang="it-IT" sz="2000" b="1" strike="noStrike" spc="-1">
                <a:solidFill>
                  <a:srgbClr val="464646"/>
                </a:solidFill>
                <a:latin typeface="Tahoma"/>
                <a:ea typeface="DejaVu Sans"/>
              </a:rPr>
              <a:t>SOFTWARE</a:t>
            </a:r>
            <a:r>
              <a:rPr lang="it-IT" sz="2800" b="1" strike="noStrike" spc="-1">
                <a:solidFill>
                  <a:srgbClr val="464646"/>
                </a:solidFill>
                <a:latin typeface="Tahoma"/>
                <a:ea typeface="DejaVu Sans"/>
              </a:rPr>
              <a:t> </a:t>
            </a:r>
            <a:endParaRPr lang="it-IT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Comprese le svolte di fine passata</a:t>
            </a:r>
            <a:endParaRPr lang="it-IT" sz="1800" b="0" strike="noStrike" spc="-1">
              <a:latin typeface="Arial"/>
            </a:endParaRPr>
          </a:p>
          <a:p>
            <a:pPr marL="216000" indent="-215640" algn="ctr">
              <a:lnSpc>
                <a:spcPct val="100000"/>
              </a:lnSpc>
              <a:buClr>
                <a:srgbClr val="46464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 Telemetria della posizione macchine e stato lavori</a:t>
            </a:r>
            <a:endParaRPr lang="it-IT" sz="1800" b="0" strike="noStrike" spc="-1">
              <a:latin typeface="Arial"/>
            </a:endParaRPr>
          </a:p>
          <a:p>
            <a:pPr marL="216000" indent="-215640" algn="ctr">
              <a:lnSpc>
                <a:spcPct val="100000"/>
              </a:lnSpc>
              <a:buClr>
                <a:srgbClr val="46464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Elabora ed archivia le informazioni</a:t>
            </a:r>
            <a:endParaRPr lang="it-IT" sz="1800" b="0" strike="noStrike" spc="-1">
              <a:latin typeface="Arial"/>
            </a:endParaRPr>
          </a:p>
          <a:p>
            <a:pPr marL="216000" indent="-215640" algn="ctr">
              <a:lnSpc>
                <a:spcPct val="100000"/>
              </a:lnSpc>
              <a:buClr>
                <a:srgbClr val="46464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 Crea report e trasferisce i costi nella contabilità aziendale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</p:txBody>
      </p:sp>
      <p:pic>
        <p:nvPicPr>
          <p:cNvPr id="180" name="Picture 6" descr="Risultati immagini per Deutz Agrosky"/>
          <p:cNvPicPr/>
          <p:nvPr/>
        </p:nvPicPr>
        <p:blipFill>
          <a:blip r:embed="rId2"/>
          <a:srcRect t="17140" b="16378"/>
          <a:stretch/>
        </p:blipFill>
        <p:spPr>
          <a:xfrm>
            <a:off x="700200" y="2730600"/>
            <a:ext cx="4304520" cy="2888640"/>
          </a:xfrm>
          <a:prstGeom prst="rect">
            <a:avLst/>
          </a:prstGeom>
          <a:ln w="9525">
            <a:noFill/>
          </a:ln>
        </p:spPr>
      </p:pic>
      <p:pic>
        <p:nvPicPr>
          <p:cNvPr id="181" name="Picture 7" descr="Deutz_AgroSky_thumb"/>
          <p:cNvPicPr/>
          <p:nvPr/>
        </p:nvPicPr>
        <p:blipFill>
          <a:blip r:embed="rId3"/>
          <a:srcRect b="7406"/>
          <a:stretch/>
        </p:blipFill>
        <p:spPr>
          <a:xfrm>
            <a:off x="5359320" y="2724120"/>
            <a:ext cx="4415760" cy="289476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ustomShape 1"/>
          <p:cNvSpPr/>
          <p:nvPr/>
        </p:nvSpPr>
        <p:spPr>
          <a:xfrm>
            <a:off x="1079640" y="264960"/>
            <a:ext cx="8681400" cy="4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3000" b="1" strike="noStrike" spc="-1">
                <a:solidFill>
                  <a:srgbClr val="868686"/>
                </a:solidFill>
                <a:latin typeface="Tahoma"/>
                <a:ea typeface="Tahoma"/>
              </a:rPr>
              <a:t>    Agricoltura  di  Precisione  anche  per…</a:t>
            </a:r>
            <a:endParaRPr lang="it-IT" sz="3000" b="0" strike="noStrike" spc="-1">
              <a:latin typeface="Arial"/>
            </a:endParaRPr>
          </a:p>
        </p:txBody>
      </p:sp>
      <p:sp>
        <p:nvSpPr>
          <p:cNvPr id="183" name="CustomShape 2"/>
          <p:cNvSpPr/>
          <p:nvPr/>
        </p:nvSpPr>
        <p:spPr>
          <a:xfrm>
            <a:off x="3262320" y="5340240"/>
            <a:ext cx="3750480" cy="1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4" name="CustomShape 3"/>
          <p:cNvSpPr/>
          <p:nvPr/>
        </p:nvSpPr>
        <p:spPr>
          <a:xfrm>
            <a:off x="1305000" y="846000"/>
            <a:ext cx="7821000" cy="195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800" b="0" strike="noStrike" spc="-1">
                <a:solidFill>
                  <a:srgbClr val="878889"/>
                </a:solidFill>
                <a:latin typeface="Tahoma"/>
                <a:ea typeface="DejaVu Sans"/>
              </a:rPr>
              <a:t>                    </a:t>
            </a:r>
            <a:r>
              <a:rPr lang="it-IT" sz="2400" b="1" strike="noStrike" spc="-1">
                <a:solidFill>
                  <a:srgbClr val="464646"/>
                </a:solidFill>
                <a:latin typeface="Tahoma"/>
                <a:ea typeface="DejaVu Sans"/>
              </a:rPr>
              <a:t>IMPIANTI coltivazioni arboree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b="0" strike="noStrike" spc="-1">
                <a:solidFill>
                  <a:srgbClr val="878889"/>
                </a:solidFill>
                <a:latin typeface="Tahoma"/>
                <a:ea typeface="DejaVu Sans"/>
              </a:rPr>
              <a:t>                       </a:t>
            </a:r>
            <a:endParaRPr lang="it-IT" sz="14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46464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 Definizione linee di orientamento, lunghezza dei filari e distanze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878889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1400" b="0" strike="noStrike" spc="-1">
                <a:solidFill>
                  <a:srgbClr val="878889"/>
                </a:solidFill>
                <a:latin typeface="Tahoma"/>
                <a:ea typeface="DejaVu Sans"/>
              </a:rPr>
              <a:t> </a:t>
            </a: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Impostazione sesti di impianto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46464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 Elaborazione e archiviazione informazioni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</p:txBody>
      </p:sp>
      <p:pic>
        <p:nvPicPr>
          <p:cNvPr id="185" name="Picture 4" descr="ARVAplant-1-1138x655-1024x589"/>
          <p:cNvPicPr/>
          <p:nvPr/>
        </p:nvPicPr>
        <p:blipFill>
          <a:blip r:embed="rId2"/>
          <a:srcRect l="42077"/>
          <a:stretch/>
        </p:blipFill>
        <p:spPr>
          <a:xfrm>
            <a:off x="3571920" y="2838600"/>
            <a:ext cx="2701080" cy="2682000"/>
          </a:xfrm>
          <a:prstGeom prst="rect">
            <a:avLst/>
          </a:prstGeom>
          <a:ln w="9525">
            <a:noFill/>
          </a:ln>
        </p:spPr>
      </p:pic>
      <p:pic>
        <p:nvPicPr>
          <p:cNvPr id="186" name="Picture 7" descr="DSC07555"/>
          <p:cNvPicPr/>
          <p:nvPr/>
        </p:nvPicPr>
        <p:blipFill>
          <a:blip r:embed="rId3"/>
          <a:srcRect l="7473" t="2316"/>
          <a:stretch/>
        </p:blipFill>
        <p:spPr>
          <a:xfrm>
            <a:off x="6473880" y="2838600"/>
            <a:ext cx="3396600" cy="2691720"/>
          </a:xfrm>
          <a:prstGeom prst="rect">
            <a:avLst/>
          </a:prstGeom>
          <a:ln w="9525">
            <a:noFill/>
          </a:ln>
        </p:spPr>
      </p:pic>
      <p:pic>
        <p:nvPicPr>
          <p:cNvPr id="187" name="Picture 5" descr="ARVAplant-piantapali-1-1138x655"/>
          <p:cNvPicPr/>
          <p:nvPr/>
        </p:nvPicPr>
        <p:blipFill>
          <a:blip r:embed="rId4"/>
          <a:srcRect l="46357" t="5023" r="3127" b="16563"/>
          <a:stretch/>
        </p:blipFill>
        <p:spPr>
          <a:xfrm>
            <a:off x="250920" y="2838600"/>
            <a:ext cx="3010680" cy="269316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ustomShape 1"/>
          <p:cNvSpPr/>
          <p:nvPr/>
        </p:nvSpPr>
        <p:spPr>
          <a:xfrm>
            <a:off x="1079640" y="264960"/>
            <a:ext cx="8681400" cy="4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3000" b="1" strike="noStrike" spc="-1">
                <a:solidFill>
                  <a:srgbClr val="868686"/>
                </a:solidFill>
                <a:latin typeface="Tahoma"/>
                <a:ea typeface="Tahoma"/>
              </a:rPr>
              <a:t>Agricoltura  di  Precisione  anche  per…</a:t>
            </a:r>
            <a:endParaRPr lang="it-IT" sz="3000" b="0" strike="noStrike" spc="-1">
              <a:latin typeface="Arial"/>
            </a:endParaRPr>
          </a:p>
        </p:txBody>
      </p:sp>
      <p:sp>
        <p:nvSpPr>
          <p:cNvPr id="189" name="CustomShape 2"/>
          <p:cNvSpPr/>
          <p:nvPr/>
        </p:nvSpPr>
        <p:spPr>
          <a:xfrm>
            <a:off x="3262320" y="5340240"/>
            <a:ext cx="3750480" cy="1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0" name="CustomShape 3"/>
          <p:cNvSpPr/>
          <p:nvPr/>
        </p:nvSpPr>
        <p:spPr>
          <a:xfrm>
            <a:off x="1079640" y="739800"/>
            <a:ext cx="7977960" cy="422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800" b="0" strike="noStrike" spc="-1">
                <a:solidFill>
                  <a:srgbClr val="878889"/>
                </a:solidFill>
                <a:latin typeface="Tahoma"/>
                <a:ea typeface="DejaVu Sans"/>
              </a:rPr>
              <a:t> </a:t>
            </a:r>
            <a:r>
              <a:rPr lang="it-IT" sz="2400" b="1" strike="noStrike" spc="-1">
                <a:solidFill>
                  <a:srgbClr val="464646"/>
                </a:solidFill>
                <a:latin typeface="Tahoma"/>
                <a:ea typeface="DejaVu Sans"/>
              </a:rPr>
              <a:t>LIVELLAMENTO  terreni  </a:t>
            </a:r>
            <a:endParaRPr lang="it-IT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2000" b="1" strike="noStrike" spc="-1">
                <a:solidFill>
                  <a:srgbClr val="464646"/>
                </a:solidFill>
                <a:latin typeface="Tahoma"/>
                <a:ea typeface="DejaVu Sans"/>
              </a:rPr>
              <a:t>VANTAGGI rispetto al Sistema LASER</a:t>
            </a: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2000" b="0" strike="noStrike" spc="-1">
              <a:latin typeface="Arial"/>
            </a:endParaRPr>
          </a:p>
          <a:p>
            <a:pPr marL="216000" indent="-215640" algn="ctr">
              <a:lnSpc>
                <a:spcPct val="100000"/>
              </a:lnSpc>
              <a:buClr>
                <a:srgbClr val="878889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1200" b="0" strike="noStrike" spc="-1">
                <a:solidFill>
                  <a:srgbClr val="878889"/>
                </a:solidFill>
                <a:latin typeface="Tahoma"/>
                <a:ea typeface="DejaVu Sans"/>
              </a:rPr>
              <a:t> </a:t>
            </a: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Maggiore precisione</a:t>
            </a:r>
            <a:endParaRPr lang="it-IT" sz="1800" b="0" strike="noStrike" spc="-1">
              <a:latin typeface="Arial"/>
            </a:endParaRPr>
          </a:p>
          <a:p>
            <a:pPr marL="216000" indent="-215640" algn="ctr">
              <a:lnSpc>
                <a:spcPct val="100000"/>
              </a:lnSpc>
              <a:buClr>
                <a:srgbClr val="46464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 Preventiva definizione entità del lavoro</a:t>
            </a:r>
            <a:endParaRPr lang="it-IT" sz="1800" b="0" strike="noStrike" spc="-1">
              <a:latin typeface="Arial"/>
            </a:endParaRPr>
          </a:p>
          <a:p>
            <a:pPr marL="216000" indent="-215640" algn="ctr">
              <a:lnSpc>
                <a:spcPct val="100000"/>
              </a:lnSpc>
              <a:buClr>
                <a:srgbClr val="46464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 Funzionamento anche in condizioni climatiche avverse 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</p:txBody>
      </p:sp>
      <p:pic>
        <p:nvPicPr>
          <p:cNvPr id="191" name="Picture 9" descr="Risultati immagini per Deutz Agrosky"/>
          <p:cNvPicPr/>
          <p:nvPr/>
        </p:nvPicPr>
        <p:blipFill>
          <a:blip r:embed="rId2"/>
          <a:srcRect t="20997" r="11339" b="13648"/>
          <a:stretch/>
        </p:blipFill>
        <p:spPr>
          <a:xfrm>
            <a:off x="803160" y="2666880"/>
            <a:ext cx="5304600" cy="2818800"/>
          </a:xfrm>
          <a:prstGeom prst="rect">
            <a:avLst/>
          </a:prstGeom>
          <a:ln w="9525">
            <a:noFill/>
          </a:ln>
        </p:spPr>
      </p:pic>
      <p:pic>
        <p:nvPicPr>
          <p:cNvPr id="192" name="Picture 5" descr="ARVAlivella-1-1138x655"/>
          <p:cNvPicPr/>
          <p:nvPr/>
        </p:nvPicPr>
        <p:blipFill>
          <a:blip r:embed="rId3"/>
          <a:srcRect t="8146" r="50031"/>
          <a:stretch/>
        </p:blipFill>
        <p:spPr>
          <a:xfrm>
            <a:off x="6381720" y="2666880"/>
            <a:ext cx="2663280" cy="281880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ustomShape 1"/>
          <p:cNvSpPr/>
          <p:nvPr/>
        </p:nvSpPr>
        <p:spPr>
          <a:xfrm>
            <a:off x="1079640" y="264960"/>
            <a:ext cx="8681400" cy="4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3000" b="1" strike="noStrike" spc="-1">
                <a:solidFill>
                  <a:srgbClr val="868686"/>
                </a:solidFill>
                <a:latin typeface="Tahoma"/>
                <a:ea typeface="Tahoma"/>
              </a:rPr>
              <a:t>Agricoltura  di  Precisione  anche  per…</a:t>
            </a:r>
            <a:endParaRPr lang="it-IT" sz="3000" b="0" strike="noStrike" spc="-1">
              <a:latin typeface="Arial"/>
            </a:endParaRPr>
          </a:p>
        </p:txBody>
      </p:sp>
      <p:sp>
        <p:nvSpPr>
          <p:cNvPr id="194" name="CustomShape 2"/>
          <p:cNvSpPr/>
          <p:nvPr/>
        </p:nvSpPr>
        <p:spPr>
          <a:xfrm>
            <a:off x="3262320" y="5340240"/>
            <a:ext cx="3750480" cy="1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5" name="CustomShape 3"/>
          <p:cNvSpPr/>
          <p:nvPr/>
        </p:nvSpPr>
        <p:spPr>
          <a:xfrm>
            <a:off x="1079640" y="841320"/>
            <a:ext cx="7977960" cy="156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800" b="0" strike="noStrike" spc="-1">
                <a:solidFill>
                  <a:srgbClr val="878889"/>
                </a:solidFill>
                <a:latin typeface="Tahoma"/>
                <a:ea typeface="DejaVu Sans"/>
              </a:rPr>
              <a:t> </a:t>
            </a:r>
            <a:r>
              <a:rPr lang="it-IT" sz="2400" b="1" strike="noStrike" spc="-1">
                <a:solidFill>
                  <a:srgbClr val="464646"/>
                </a:solidFill>
                <a:latin typeface="Tahoma"/>
                <a:ea typeface="DejaVu Sans"/>
              </a:rPr>
              <a:t>Impieghi  FORESTALI</a:t>
            </a:r>
            <a:endParaRPr lang="it-IT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400" b="0" strike="noStrike" spc="-1">
                <a:solidFill>
                  <a:srgbClr val="878889"/>
                </a:solidFill>
                <a:latin typeface="Tahoma"/>
                <a:ea typeface="DejaVu Sans"/>
              </a:rPr>
              <a:t> </a:t>
            </a: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Gestione risorse</a:t>
            </a:r>
            <a:endParaRPr lang="it-IT" sz="1800" b="0" strike="noStrike" spc="-1">
              <a:latin typeface="Arial"/>
            </a:endParaRPr>
          </a:p>
          <a:p>
            <a:pPr marL="216000" indent="-215640" algn="ctr">
              <a:lnSpc>
                <a:spcPct val="100000"/>
              </a:lnSpc>
              <a:buClr>
                <a:srgbClr val="46464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 Monitoraggio e pianificazione</a:t>
            </a:r>
            <a:endParaRPr lang="it-IT" sz="1800" b="0" strike="noStrike" spc="-1">
              <a:latin typeface="Arial"/>
            </a:endParaRPr>
          </a:p>
          <a:p>
            <a:pPr marL="216000" indent="-215640" algn="ctr">
              <a:lnSpc>
                <a:spcPct val="100000"/>
              </a:lnSpc>
              <a:buClr>
                <a:srgbClr val="46464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 Applicazioni specifiche di utilizzazione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</p:txBody>
      </p:sp>
      <p:pic>
        <p:nvPicPr>
          <p:cNvPr id="196" name="Picture 5" descr="photo-87103"/>
          <p:cNvPicPr/>
          <p:nvPr/>
        </p:nvPicPr>
        <p:blipFill>
          <a:blip r:embed="rId2"/>
          <a:srcRect t="2616"/>
          <a:stretch/>
        </p:blipFill>
        <p:spPr>
          <a:xfrm>
            <a:off x="1692360" y="2405160"/>
            <a:ext cx="6752520" cy="316620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CustomShape 1"/>
          <p:cNvSpPr/>
          <p:nvPr/>
        </p:nvSpPr>
        <p:spPr>
          <a:xfrm>
            <a:off x="968400" y="158760"/>
            <a:ext cx="8792280" cy="97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2000" b="1" i="1" strike="noStrike" spc="-1">
                <a:solidFill>
                  <a:srgbClr val="464646"/>
                </a:solidFill>
                <a:latin typeface="Tahoma"/>
                <a:ea typeface="Tahoma"/>
              </a:rPr>
              <a:t>Nell’Agricoltura di Precisione si utilizzano </a:t>
            </a:r>
            <a:r>
              <a:rPr lang="it-IT" sz="2000" b="1" i="1" u="sng" strike="noStrike" spc="-1">
                <a:solidFill>
                  <a:srgbClr val="464646"/>
                </a:solidFill>
                <a:uFillTx/>
                <a:latin typeface="Tahoma"/>
                <a:ea typeface="Tahoma"/>
              </a:rPr>
              <a:t>tecniche e metodologie </a:t>
            </a:r>
            <a:r>
              <a:rPr lang="it-IT" sz="2000" b="1" i="1" strike="noStrike" spc="-1">
                <a:solidFill>
                  <a:srgbClr val="464646"/>
                </a:solidFill>
                <a:latin typeface="Tahoma"/>
                <a:ea typeface="Tahoma"/>
              </a:rPr>
              <a:t>mirate a gestire la variabilità in campo fornendo ad ogni pianta </a:t>
            </a:r>
            <a:br/>
            <a:r>
              <a:rPr lang="it-IT" sz="2000" b="1" i="1" strike="noStrike" spc="-1">
                <a:solidFill>
                  <a:srgbClr val="464646"/>
                </a:solidFill>
                <a:latin typeface="Tahoma"/>
                <a:ea typeface="Tahoma"/>
              </a:rPr>
              <a:t>                                   </a:t>
            </a:r>
            <a:r>
              <a:rPr lang="it-IT" sz="2000" b="1" i="1" u="sng" strike="noStrike" spc="-1">
                <a:solidFill>
                  <a:srgbClr val="464646"/>
                </a:solidFill>
                <a:uFillTx/>
                <a:latin typeface="Tahoma"/>
                <a:ea typeface="Tahoma"/>
              </a:rPr>
              <a:t>solo ciò di cui ha bisogno</a:t>
            </a:r>
            <a:endParaRPr lang="it-IT" sz="2000" b="0" strike="noStrike" spc="-1">
              <a:latin typeface="Arial"/>
            </a:endParaRPr>
          </a:p>
        </p:txBody>
      </p:sp>
      <p:sp>
        <p:nvSpPr>
          <p:cNvPr id="198" name="CustomShape 2"/>
          <p:cNvSpPr/>
          <p:nvPr/>
        </p:nvSpPr>
        <p:spPr>
          <a:xfrm>
            <a:off x="3262320" y="5340240"/>
            <a:ext cx="3750480" cy="1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9" name="CustomShape 3"/>
          <p:cNvSpPr/>
          <p:nvPr/>
        </p:nvSpPr>
        <p:spPr>
          <a:xfrm>
            <a:off x="1079640" y="1633680"/>
            <a:ext cx="7977960" cy="333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800" b="0" strike="noStrike" spc="-1">
                <a:solidFill>
                  <a:srgbClr val="878889"/>
                </a:solidFill>
                <a:latin typeface="Tahoma"/>
                <a:ea typeface="DejaVu Sans"/>
              </a:rPr>
              <a:t> 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</p:txBody>
      </p:sp>
      <p:pic>
        <p:nvPicPr>
          <p:cNvPr id="200" name="Picture 4" descr="DSC07517"/>
          <p:cNvPicPr/>
          <p:nvPr/>
        </p:nvPicPr>
        <p:blipFill>
          <a:blip r:embed="rId2"/>
          <a:srcRect t="6021" b="26063"/>
          <a:stretch/>
        </p:blipFill>
        <p:spPr>
          <a:xfrm>
            <a:off x="903240" y="1328760"/>
            <a:ext cx="8154360" cy="415692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CustomShape 1"/>
          <p:cNvSpPr/>
          <p:nvPr/>
        </p:nvSpPr>
        <p:spPr>
          <a:xfrm>
            <a:off x="1079640" y="264960"/>
            <a:ext cx="8681400" cy="4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3000" b="1" strike="noStrike" spc="134">
                <a:solidFill>
                  <a:srgbClr val="878889"/>
                </a:solidFill>
                <a:latin typeface="Tahoma"/>
                <a:ea typeface="Tahoma"/>
              </a:rPr>
              <a:t>Legge  di  LIEBIG</a:t>
            </a:r>
            <a:endParaRPr lang="it-IT" sz="3000" b="0" strike="noStrike" spc="-1">
              <a:latin typeface="Arial"/>
            </a:endParaRPr>
          </a:p>
        </p:txBody>
      </p:sp>
      <p:sp>
        <p:nvSpPr>
          <p:cNvPr id="202" name="CustomShape 2"/>
          <p:cNvSpPr/>
          <p:nvPr/>
        </p:nvSpPr>
        <p:spPr>
          <a:xfrm>
            <a:off x="3262320" y="5340240"/>
            <a:ext cx="3750480" cy="1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3" name="CustomShape 3"/>
          <p:cNvSpPr/>
          <p:nvPr/>
        </p:nvSpPr>
        <p:spPr>
          <a:xfrm>
            <a:off x="341280" y="3897360"/>
            <a:ext cx="9419400" cy="1099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  <a:tabLst>
                <a:tab pos="0" algn="l"/>
              </a:tabLst>
            </a:pPr>
            <a:r>
              <a:rPr lang="it-IT" sz="2000" b="1" i="1" strike="noStrike" spc="-1">
                <a:solidFill>
                  <a:srgbClr val="464646"/>
                </a:solidFill>
                <a:latin typeface="Arial"/>
                <a:ea typeface="DejaVu Sans"/>
              </a:rPr>
              <a:t>“La crescita è controllata non dall’ammontare totale delle risorse disponibili, ma dalla disponibilità di quella più scarsa” </a:t>
            </a: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2000" b="0" strike="noStrike" spc="-1">
              <a:latin typeface="Arial"/>
            </a:endParaRPr>
          </a:p>
        </p:txBody>
      </p:sp>
      <p:pic>
        <p:nvPicPr>
          <p:cNvPr id="204" name="Picture 6" descr="Risultati immagini"/>
          <p:cNvPicPr/>
          <p:nvPr/>
        </p:nvPicPr>
        <p:blipFill>
          <a:blip r:embed="rId2"/>
          <a:stretch/>
        </p:blipFill>
        <p:spPr>
          <a:xfrm>
            <a:off x="2765520" y="981000"/>
            <a:ext cx="3475800" cy="317736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2146320" y="257040"/>
            <a:ext cx="6435000" cy="464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4" name="CustomShape 2"/>
          <p:cNvSpPr/>
          <p:nvPr/>
        </p:nvSpPr>
        <p:spPr>
          <a:xfrm>
            <a:off x="4029120" y="1295280"/>
            <a:ext cx="2639160" cy="330588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25" name="Picture 2" descr="X:\ARCHIVIO STORICO SAME\Didattica Scuole\SAME Scuole_Presentazioni Ogliari\PrecisionFarming_2rid.jpg"/>
          <p:cNvPicPr/>
          <p:nvPr/>
        </p:nvPicPr>
        <p:blipFill>
          <a:blip r:embed="rId2"/>
          <a:srcRect l="317" t="10779" r="476" b="4087"/>
          <a:stretch/>
        </p:blipFill>
        <p:spPr>
          <a:xfrm>
            <a:off x="0" y="-27000"/>
            <a:ext cx="10159200" cy="574128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CustomShape 1"/>
          <p:cNvSpPr/>
          <p:nvPr/>
        </p:nvSpPr>
        <p:spPr>
          <a:xfrm>
            <a:off x="1079640" y="264960"/>
            <a:ext cx="8681400" cy="4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3000" b="1" strike="noStrike" spc="-1">
                <a:solidFill>
                  <a:srgbClr val="868686"/>
                </a:solidFill>
                <a:latin typeface="Tahoma"/>
                <a:ea typeface="Tahoma"/>
              </a:rPr>
              <a:t>Agricoltura  di  Precisione</a:t>
            </a:r>
            <a:endParaRPr lang="it-IT" sz="3000" b="0" strike="noStrike" spc="-1">
              <a:latin typeface="Arial"/>
            </a:endParaRPr>
          </a:p>
        </p:txBody>
      </p:sp>
      <p:sp>
        <p:nvSpPr>
          <p:cNvPr id="206" name="CustomShape 2"/>
          <p:cNvSpPr/>
          <p:nvPr/>
        </p:nvSpPr>
        <p:spPr>
          <a:xfrm>
            <a:off x="3262320" y="5340240"/>
            <a:ext cx="3750480" cy="1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7" name="CustomShape 3"/>
          <p:cNvSpPr/>
          <p:nvPr/>
        </p:nvSpPr>
        <p:spPr>
          <a:xfrm>
            <a:off x="1079640" y="739800"/>
            <a:ext cx="7977960" cy="422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800" b="0" strike="noStrike" spc="-1">
                <a:solidFill>
                  <a:srgbClr val="878889"/>
                </a:solidFill>
                <a:latin typeface="Tahoma"/>
                <a:ea typeface="DejaVu Sans"/>
              </a:rPr>
              <a:t> 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2400" b="1" strike="noStrike" spc="-1">
                <a:solidFill>
                  <a:srgbClr val="464646"/>
                </a:solidFill>
                <a:latin typeface="Tahoma"/>
                <a:ea typeface="DejaVu Sans"/>
              </a:rPr>
              <a:t>OBIETTIVI</a:t>
            </a:r>
            <a:endParaRPr lang="it-IT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 marL="216000" indent="-215640" algn="ctr">
              <a:lnSpc>
                <a:spcPct val="100000"/>
              </a:lnSpc>
              <a:buClr>
                <a:srgbClr val="878889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1600" b="0" strike="noStrike" spc="-1">
                <a:solidFill>
                  <a:srgbClr val="878889"/>
                </a:solidFill>
                <a:latin typeface="Tahoma"/>
                <a:ea typeface="DejaVu Sans"/>
              </a:rPr>
              <a:t> </a:t>
            </a: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Gestione risorse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marL="216000" indent="-215640" algn="ctr">
              <a:lnSpc>
                <a:spcPct val="100000"/>
              </a:lnSpc>
              <a:buClr>
                <a:srgbClr val="46464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 Riduzione dei costi ed eliminazione degli sprechi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marL="216000" indent="-215640" algn="ctr">
              <a:lnSpc>
                <a:spcPct val="100000"/>
              </a:lnSpc>
              <a:buClr>
                <a:srgbClr val="46464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 Aumento della produzione 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800" b="0" i="1" strike="noStrike" spc="-1">
                <a:solidFill>
                  <a:srgbClr val="464646"/>
                </a:solidFill>
                <a:latin typeface="Tahoma"/>
                <a:ea typeface="DejaVu Sans"/>
              </a:rPr>
              <a:t>Ottimizzazione delle semine o nelle fasi di impianto (Vigneti/Frutteti)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marL="216000" indent="-215640" algn="ctr">
              <a:lnSpc>
                <a:spcPct val="100000"/>
              </a:lnSpc>
              <a:buClr>
                <a:srgbClr val="46464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 Miglioramento della qualità 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800" b="0" i="1" strike="noStrike" spc="-1">
                <a:solidFill>
                  <a:srgbClr val="464646"/>
                </a:solidFill>
                <a:latin typeface="Tahoma"/>
                <a:ea typeface="DejaVu Sans"/>
              </a:rPr>
              <a:t>Precisione delle informazioni nei processi produttivi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marL="216000" indent="-215640" algn="ctr">
              <a:lnSpc>
                <a:spcPct val="100000"/>
              </a:lnSpc>
              <a:buClr>
                <a:srgbClr val="46464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 Contribuzione alla salvaguardia dell’ambiente 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800" b="0" i="1" strike="noStrike" spc="-1">
                <a:solidFill>
                  <a:srgbClr val="464646"/>
                </a:solidFill>
                <a:latin typeface="Tahoma"/>
                <a:ea typeface="DejaVu Sans"/>
              </a:rPr>
              <a:t>Applicazione corretta dei trattamenti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CustomShape 1"/>
          <p:cNvSpPr/>
          <p:nvPr/>
        </p:nvSpPr>
        <p:spPr>
          <a:xfrm>
            <a:off x="1079640" y="264960"/>
            <a:ext cx="8681400" cy="4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3000" b="1" strike="noStrike" spc="-1">
                <a:solidFill>
                  <a:srgbClr val="868686"/>
                </a:solidFill>
                <a:latin typeface="Tahoma"/>
                <a:ea typeface="Tahoma"/>
              </a:rPr>
              <a:t>MAPPATURE  dei  DATI  dal  CAMPO</a:t>
            </a:r>
            <a:endParaRPr lang="it-IT" sz="3000" b="0" strike="noStrike" spc="-1">
              <a:latin typeface="Arial"/>
            </a:endParaRPr>
          </a:p>
        </p:txBody>
      </p:sp>
      <p:sp>
        <p:nvSpPr>
          <p:cNvPr id="209" name="CustomShape 2"/>
          <p:cNvSpPr/>
          <p:nvPr/>
        </p:nvSpPr>
        <p:spPr>
          <a:xfrm>
            <a:off x="3262320" y="5340240"/>
            <a:ext cx="3750480" cy="1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0" name="CustomShape 3"/>
          <p:cNvSpPr/>
          <p:nvPr/>
        </p:nvSpPr>
        <p:spPr>
          <a:xfrm>
            <a:off x="1079640" y="865080"/>
            <a:ext cx="7977960" cy="217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2400" b="1" strike="noStrike" spc="-1">
                <a:solidFill>
                  <a:srgbClr val="464646"/>
                </a:solidFill>
                <a:latin typeface="Tahoma"/>
                <a:ea typeface="DejaVu Sans"/>
              </a:rPr>
              <a:t>                           </a:t>
            </a:r>
            <a:r>
              <a:rPr lang="it-IT" sz="2400" b="1" u="sng" strike="noStrike" spc="-1">
                <a:solidFill>
                  <a:srgbClr val="464646"/>
                </a:solidFill>
                <a:uFillTx/>
                <a:latin typeface="Tahoma"/>
                <a:ea typeface="DejaVu Sans"/>
              </a:rPr>
              <a:t>ANALISI  del  SUOLO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46464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1800" b="0" strike="noStrike" spc="-1">
                <a:solidFill>
                  <a:srgbClr val="464646"/>
                </a:solidFill>
                <a:latin typeface="Tahoma"/>
                <a:ea typeface="DejaVu Sans"/>
              </a:rPr>
              <a:t> </a:t>
            </a: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TESSITURA: sfruttando la conducibilità elettrica del terreno,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                        ne rilevano la “resistività elettrica”</a:t>
            </a:r>
            <a:endParaRPr lang="it-IT" sz="18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46464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 SOSTANZE  ORGANICHE: con sensori ottici che misurano la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                                               “riflettenza del suolo“</a:t>
            </a:r>
            <a:endParaRPr lang="it-IT" sz="18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46464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 pH: mediante speciali elettrodi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</p:txBody>
      </p:sp>
      <p:pic>
        <p:nvPicPr>
          <p:cNvPr id="211" name="Picture 6"/>
          <p:cNvPicPr/>
          <p:nvPr/>
        </p:nvPicPr>
        <p:blipFill>
          <a:blip r:embed="rId2"/>
          <a:srcRect l="891" t="5052" r="9101" b="22352"/>
          <a:stretch/>
        </p:blipFill>
        <p:spPr>
          <a:xfrm>
            <a:off x="833400" y="2963880"/>
            <a:ext cx="3933000" cy="2525040"/>
          </a:xfrm>
          <a:prstGeom prst="rect">
            <a:avLst/>
          </a:prstGeom>
          <a:ln w="9525">
            <a:noFill/>
          </a:ln>
        </p:spPr>
      </p:pic>
      <p:pic>
        <p:nvPicPr>
          <p:cNvPr id="212" name="Picture 6" descr="Agricoltura di precisione, una nuova frontiera: le mappe di resistività dei suoli"/>
          <p:cNvPicPr/>
          <p:nvPr/>
        </p:nvPicPr>
        <p:blipFill>
          <a:blip r:embed="rId3"/>
          <a:srcRect l="7364" r="20159"/>
          <a:stretch/>
        </p:blipFill>
        <p:spPr>
          <a:xfrm>
            <a:off x="4954680" y="2963880"/>
            <a:ext cx="4117320" cy="252180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CustomShape 1"/>
          <p:cNvSpPr/>
          <p:nvPr/>
        </p:nvSpPr>
        <p:spPr>
          <a:xfrm>
            <a:off x="1079640" y="264960"/>
            <a:ext cx="8681400" cy="4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3000" b="1" strike="noStrike" spc="-1">
                <a:solidFill>
                  <a:srgbClr val="868686"/>
                </a:solidFill>
                <a:latin typeface="Tahoma"/>
                <a:ea typeface="Tahoma"/>
              </a:rPr>
              <a:t>MAPPATURE  dei  DATI  dal  CAMPO</a:t>
            </a:r>
            <a:endParaRPr lang="it-IT" sz="3000" b="0" strike="noStrike" spc="-1">
              <a:latin typeface="Arial"/>
            </a:endParaRPr>
          </a:p>
        </p:txBody>
      </p:sp>
      <p:sp>
        <p:nvSpPr>
          <p:cNvPr id="214" name="CustomShape 2"/>
          <p:cNvSpPr/>
          <p:nvPr/>
        </p:nvSpPr>
        <p:spPr>
          <a:xfrm>
            <a:off x="3262320" y="5340240"/>
            <a:ext cx="3750480" cy="1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5" name="CustomShape 3"/>
          <p:cNvSpPr/>
          <p:nvPr/>
        </p:nvSpPr>
        <p:spPr>
          <a:xfrm>
            <a:off x="1079640" y="855720"/>
            <a:ext cx="7977960" cy="486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  <a:spcBef>
                <a:spcPts val="479"/>
              </a:spcBef>
              <a:tabLst>
                <a:tab pos="0" algn="l"/>
              </a:tabLst>
            </a:pPr>
            <a:r>
              <a:rPr lang="it-IT" sz="2400" b="1" u="sng" strike="noStrike" spc="-1">
                <a:solidFill>
                  <a:srgbClr val="464646"/>
                </a:solidFill>
                <a:uFillTx/>
                <a:latin typeface="Tahoma"/>
                <a:ea typeface="DejaVu Sans"/>
              </a:rPr>
              <a:t>MAPPE  del  SUOLO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</p:txBody>
      </p:sp>
      <p:pic>
        <p:nvPicPr>
          <p:cNvPr id="216" name="Picture 5" descr="Immagine1"/>
          <p:cNvPicPr/>
          <p:nvPr/>
        </p:nvPicPr>
        <p:blipFill>
          <a:blip r:embed="rId2"/>
          <a:srcRect l="58941" t="39091" r="8421" b="48865"/>
          <a:stretch/>
        </p:blipFill>
        <p:spPr>
          <a:xfrm>
            <a:off x="447840" y="1393920"/>
            <a:ext cx="4141080" cy="2048760"/>
          </a:xfrm>
          <a:prstGeom prst="rect">
            <a:avLst/>
          </a:prstGeom>
          <a:ln w="9525">
            <a:noFill/>
          </a:ln>
        </p:spPr>
      </p:pic>
      <p:pic>
        <p:nvPicPr>
          <p:cNvPr id="217" name="Picture 6" descr="Immagine1"/>
          <p:cNvPicPr/>
          <p:nvPr/>
        </p:nvPicPr>
        <p:blipFill>
          <a:blip r:embed="rId2"/>
          <a:srcRect l="58941" t="55840" r="8421" b="32109"/>
          <a:stretch/>
        </p:blipFill>
        <p:spPr>
          <a:xfrm>
            <a:off x="5137200" y="1393920"/>
            <a:ext cx="4147560" cy="2045520"/>
          </a:xfrm>
          <a:prstGeom prst="rect">
            <a:avLst/>
          </a:prstGeom>
          <a:ln w="9525">
            <a:noFill/>
          </a:ln>
        </p:spPr>
      </p:pic>
      <p:pic>
        <p:nvPicPr>
          <p:cNvPr id="218" name="Picture 7" descr="Immagine1"/>
          <p:cNvPicPr/>
          <p:nvPr/>
        </p:nvPicPr>
        <p:blipFill>
          <a:blip r:embed="rId2"/>
          <a:srcRect l="58941" t="73295" r="8421" b="15353"/>
          <a:stretch/>
        </p:blipFill>
        <p:spPr>
          <a:xfrm>
            <a:off x="2638440" y="3597120"/>
            <a:ext cx="4274280" cy="199008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CustomShape 1"/>
          <p:cNvSpPr/>
          <p:nvPr/>
        </p:nvSpPr>
        <p:spPr>
          <a:xfrm>
            <a:off x="1079640" y="264960"/>
            <a:ext cx="8681400" cy="4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3000" b="1" strike="noStrike" spc="-1">
                <a:solidFill>
                  <a:srgbClr val="868686"/>
                </a:solidFill>
                <a:latin typeface="Tahoma"/>
                <a:ea typeface="Tahoma"/>
              </a:rPr>
              <a:t>MAPPATURE  dei  DATI  dal  CAMPO</a:t>
            </a:r>
            <a:endParaRPr lang="it-IT" sz="3000" b="0" strike="noStrike" spc="-1">
              <a:latin typeface="Arial"/>
            </a:endParaRPr>
          </a:p>
        </p:txBody>
      </p:sp>
      <p:sp>
        <p:nvSpPr>
          <p:cNvPr id="220" name="CustomShape 2"/>
          <p:cNvSpPr/>
          <p:nvPr/>
        </p:nvSpPr>
        <p:spPr>
          <a:xfrm>
            <a:off x="3262320" y="5340240"/>
            <a:ext cx="3750480" cy="1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1" name="CustomShape 3"/>
          <p:cNvSpPr/>
          <p:nvPr/>
        </p:nvSpPr>
        <p:spPr>
          <a:xfrm>
            <a:off x="1079640" y="853920"/>
            <a:ext cx="7977960" cy="875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800" b="0" strike="noStrike" spc="-1">
                <a:solidFill>
                  <a:srgbClr val="878889"/>
                </a:solidFill>
                <a:latin typeface="Tahoma"/>
                <a:ea typeface="DejaVu Sans"/>
              </a:rPr>
              <a:t> </a:t>
            </a:r>
            <a:r>
              <a:rPr lang="it-IT" sz="2400" b="1" u="sng" strike="noStrike" spc="-1">
                <a:solidFill>
                  <a:srgbClr val="464646"/>
                </a:solidFill>
                <a:uFillTx/>
                <a:latin typeface="Tahoma"/>
                <a:ea typeface="DejaVu Sans"/>
              </a:rPr>
              <a:t>MAPPE  del   SUOLO</a:t>
            </a:r>
            <a:endParaRPr lang="it-IT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400" b="0" strike="noStrike" spc="-1">
                <a:solidFill>
                  <a:srgbClr val="878889"/>
                </a:solidFill>
                <a:latin typeface="Tahoma"/>
                <a:ea typeface="DejaVu Sans"/>
              </a:rPr>
              <a:t> </a:t>
            </a: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Livello  degli  Elementi  Nutritivi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</p:txBody>
      </p:sp>
      <p:pic>
        <p:nvPicPr>
          <p:cNvPr id="222" name="Picture 13" descr="Immagine correlata"/>
          <p:cNvPicPr/>
          <p:nvPr/>
        </p:nvPicPr>
        <p:blipFill>
          <a:blip r:embed="rId2"/>
          <a:stretch/>
        </p:blipFill>
        <p:spPr>
          <a:xfrm>
            <a:off x="2549520" y="1731960"/>
            <a:ext cx="5036400" cy="385848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CustomShape 1"/>
          <p:cNvSpPr/>
          <p:nvPr/>
        </p:nvSpPr>
        <p:spPr>
          <a:xfrm>
            <a:off x="1079640" y="264960"/>
            <a:ext cx="8681400" cy="4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3000" b="1" strike="noStrike" spc="-1">
                <a:solidFill>
                  <a:srgbClr val="868686"/>
                </a:solidFill>
                <a:latin typeface="Tahoma"/>
                <a:ea typeface="Tahoma"/>
              </a:rPr>
              <a:t>MAPPATURE  dei  DATI  dal  CAMPO</a:t>
            </a:r>
            <a:endParaRPr lang="it-IT" sz="3000" b="0" strike="noStrike" spc="-1">
              <a:latin typeface="Arial"/>
            </a:endParaRPr>
          </a:p>
        </p:txBody>
      </p:sp>
      <p:sp>
        <p:nvSpPr>
          <p:cNvPr id="224" name="CustomShape 2"/>
          <p:cNvSpPr/>
          <p:nvPr/>
        </p:nvSpPr>
        <p:spPr>
          <a:xfrm>
            <a:off x="3262320" y="5340240"/>
            <a:ext cx="3750480" cy="1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5" name="CustomShape 3"/>
          <p:cNvSpPr/>
          <p:nvPr/>
        </p:nvSpPr>
        <p:spPr>
          <a:xfrm>
            <a:off x="1079640" y="982800"/>
            <a:ext cx="4539600" cy="3639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2400" b="1" u="sng" strike="noStrike" spc="-1">
                <a:solidFill>
                  <a:srgbClr val="464646"/>
                </a:solidFill>
                <a:uFillTx/>
                <a:latin typeface="Tahoma"/>
                <a:ea typeface="DejaVu Sans"/>
              </a:rPr>
              <a:t> UMIDITA’  del   SUOLO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2000" b="1" strike="noStrike" spc="-1">
                <a:solidFill>
                  <a:srgbClr val="464646"/>
                </a:solidFill>
                <a:latin typeface="Tahoma"/>
                <a:ea typeface="DejaVu Sans"/>
              </a:rPr>
              <a:t>per focalizzare le aree </a:t>
            </a: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2000" b="1" strike="noStrike" spc="-1">
                <a:solidFill>
                  <a:srgbClr val="464646"/>
                </a:solidFill>
                <a:latin typeface="Tahoma"/>
                <a:ea typeface="DejaVu Sans"/>
              </a:rPr>
              <a:t>di campo </a:t>
            </a:r>
            <a:r>
              <a:rPr lang="it-IT" sz="2000" b="1" u="sng" strike="noStrike" spc="-1">
                <a:solidFill>
                  <a:srgbClr val="464646"/>
                </a:solidFill>
                <a:uFillTx/>
                <a:latin typeface="Tahoma"/>
                <a:ea typeface="DejaVu Sans"/>
              </a:rPr>
              <a:t>a carenza idrica</a:t>
            </a: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46464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 Strumentazione trainata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46464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 Strumentazione manuale con sonde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</p:txBody>
      </p:sp>
      <p:pic>
        <p:nvPicPr>
          <p:cNvPr id="226" name="Picture 6" descr="145"/>
          <p:cNvPicPr/>
          <p:nvPr/>
        </p:nvPicPr>
        <p:blipFill>
          <a:blip r:embed="rId2"/>
          <a:srcRect l="5367"/>
          <a:stretch/>
        </p:blipFill>
        <p:spPr>
          <a:xfrm>
            <a:off x="5719680" y="3336840"/>
            <a:ext cx="3243960" cy="2272680"/>
          </a:xfrm>
          <a:prstGeom prst="rect">
            <a:avLst/>
          </a:prstGeom>
          <a:ln w="9525">
            <a:noFill/>
          </a:ln>
        </p:spPr>
      </p:pic>
      <p:pic>
        <p:nvPicPr>
          <p:cNvPr id="227" name="Picture 5" descr="21032012263"/>
          <p:cNvPicPr/>
          <p:nvPr/>
        </p:nvPicPr>
        <p:blipFill>
          <a:blip r:embed="rId3"/>
          <a:srcRect r="7542" b="11708"/>
          <a:stretch/>
        </p:blipFill>
        <p:spPr>
          <a:xfrm>
            <a:off x="5719680" y="903240"/>
            <a:ext cx="3222000" cy="230760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CustomShape 1"/>
          <p:cNvSpPr/>
          <p:nvPr/>
        </p:nvSpPr>
        <p:spPr>
          <a:xfrm>
            <a:off x="1079640" y="264960"/>
            <a:ext cx="8681400" cy="4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3000" b="1" strike="noStrike" spc="-1">
                <a:solidFill>
                  <a:srgbClr val="868686"/>
                </a:solidFill>
                <a:latin typeface="Tahoma"/>
                <a:ea typeface="Tahoma"/>
              </a:rPr>
              <a:t>MAPPATURE  dei  DATI  dal  CAMPO</a:t>
            </a:r>
            <a:endParaRPr lang="it-IT" sz="3000" b="0" strike="noStrike" spc="-1">
              <a:latin typeface="Arial"/>
            </a:endParaRPr>
          </a:p>
        </p:txBody>
      </p:sp>
      <p:sp>
        <p:nvSpPr>
          <p:cNvPr id="229" name="CustomShape 2"/>
          <p:cNvSpPr/>
          <p:nvPr/>
        </p:nvSpPr>
        <p:spPr>
          <a:xfrm>
            <a:off x="3262320" y="5340240"/>
            <a:ext cx="3750480" cy="1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0" name="CustomShape 3"/>
          <p:cNvSpPr/>
          <p:nvPr/>
        </p:nvSpPr>
        <p:spPr>
          <a:xfrm>
            <a:off x="1079640" y="890640"/>
            <a:ext cx="7977960" cy="150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2400" b="1" u="sng" strike="noStrike" spc="-1">
                <a:solidFill>
                  <a:srgbClr val="464646"/>
                </a:solidFill>
                <a:uFillTx/>
                <a:latin typeface="Tahoma"/>
                <a:ea typeface="DejaVu Sans"/>
              </a:rPr>
              <a:t> MAPPE  di  VIGORE  VEGETATIVO</a:t>
            </a:r>
            <a:endParaRPr lang="it-IT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u="sng" strike="noStrike" spc="-1">
                <a:solidFill>
                  <a:srgbClr val="464646"/>
                </a:solidFill>
                <a:uFillTx/>
                <a:latin typeface="Tahoma"/>
                <a:ea typeface="DejaVu Sans"/>
              </a:rPr>
              <a:t>Scopo</a:t>
            </a: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: evidenziare l’effettiva attività di fotosintesi delle piante, localizzando aree con stress idrico e scarsa fertilizzazione, 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e anche per trattamenti differenziati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</p:txBody>
      </p:sp>
      <p:pic>
        <p:nvPicPr>
          <p:cNvPr id="231" name="Picture 9" descr="Risultati immagini per mappe di prescrizione per analisi del terreno"/>
          <p:cNvPicPr/>
          <p:nvPr/>
        </p:nvPicPr>
        <p:blipFill>
          <a:blip r:embed="rId2"/>
          <a:srcRect l="26480" r="11776" b="11477"/>
          <a:stretch/>
        </p:blipFill>
        <p:spPr>
          <a:xfrm>
            <a:off x="474840" y="2440080"/>
            <a:ext cx="4674600" cy="3131280"/>
          </a:xfrm>
          <a:prstGeom prst="rect">
            <a:avLst/>
          </a:prstGeom>
          <a:ln w="9525">
            <a:noFill/>
          </a:ln>
        </p:spPr>
      </p:pic>
      <p:pic>
        <p:nvPicPr>
          <p:cNvPr id="232" name="Picture 13" descr="Immagine correlata"/>
          <p:cNvPicPr/>
          <p:nvPr/>
        </p:nvPicPr>
        <p:blipFill>
          <a:blip r:embed="rId3"/>
          <a:srcRect l="4072" t="14928" r="3002" b="1490"/>
          <a:stretch/>
        </p:blipFill>
        <p:spPr>
          <a:xfrm>
            <a:off x="5407200" y="2416320"/>
            <a:ext cx="4353840" cy="317916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CustomShape 1"/>
          <p:cNvSpPr/>
          <p:nvPr/>
        </p:nvSpPr>
        <p:spPr>
          <a:xfrm>
            <a:off x="1079640" y="264960"/>
            <a:ext cx="8681400" cy="4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3000" b="1" strike="noStrike" spc="-1">
                <a:solidFill>
                  <a:srgbClr val="868686"/>
                </a:solidFill>
                <a:latin typeface="Tahoma"/>
                <a:ea typeface="Tahoma"/>
              </a:rPr>
              <a:t>MAPPATURE  dei  DATI  dal  CAMPO</a:t>
            </a:r>
            <a:endParaRPr lang="it-IT" sz="3000" b="0" strike="noStrike" spc="-1">
              <a:latin typeface="Arial"/>
            </a:endParaRPr>
          </a:p>
        </p:txBody>
      </p:sp>
      <p:sp>
        <p:nvSpPr>
          <p:cNvPr id="234" name="CustomShape 2"/>
          <p:cNvSpPr/>
          <p:nvPr/>
        </p:nvSpPr>
        <p:spPr>
          <a:xfrm>
            <a:off x="3262320" y="5340240"/>
            <a:ext cx="3750480" cy="1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5" name="CustomShape 3"/>
          <p:cNvSpPr/>
          <p:nvPr/>
        </p:nvSpPr>
        <p:spPr>
          <a:xfrm>
            <a:off x="573120" y="828720"/>
            <a:ext cx="9020880" cy="187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2400" b="1" u="sng" strike="noStrike" spc="-1">
                <a:solidFill>
                  <a:srgbClr val="464646"/>
                </a:solidFill>
                <a:uFillTx/>
                <a:latin typeface="Tahoma"/>
                <a:ea typeface="DejaVu Sans"/>
              </a:rPr>
              <a:t> MAPPE  di  VIGORE  VEGETATIVO</a:t>
            </a:r>
            <a:endParaRPr lang="it-IT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Sono effettuate con fotocamere multispettrali ad alta risoluzione, dotate di sensori ottici all’infrarosso termico, in grado di distinguere 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le diverse bande spettrali che vengono identificate in mappa con colori diversi 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(Indice Vegetativo) 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</p:txBody>
      </p:sp>
      <p:pic>
        <p:nvPicPr>
          <p:cNvPr id="236" name="Picture 5"/>
          <p:cNvPicPr/>
          <p:nvPr/>
        </p:nvPicPr>
        <p:blipFill>
          <a:blip r:embed="rId2"/>
          <a:srcRect l="2196"/>
          <a:stretch/>
        </p:blipFill>
        <p:spPr>
          <a:xfrm>
            <a:off x="2179800" y="2565360"/>
            <a:ext cx="5819040" cy="304092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CustomShape 1"/>
          <p:cNvSpPr/>
          <p:nvPr/>
        </p:nvSpPr>
        <p:spPr>
          <a:xfrm>
            <a:off x="1079640" y="264960"/>
            <a:ext cx="8681400" cy="4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3000" b="1" strike="noStrike" spc="-1">
                <a:solidFill>
                  <a:srgbClr val="868686"/>
                </a:solidFill>
                <a:latin typeface="Tahoma"/>
                <a:ea typeface="Tahoma"/>
              </a:rPr>
              <a:t>MAPPATURE  dei  DATI  dal  CAMPO</a:t>
            </a:r>
            <a:endParaRPr lang="it-IT" sz="3000" b="0" strike="noStrike" spc="-1">
              <a:latin typeface="Arial"/>
            </a:endParaRPr>
          </a:p>
        </p:txBody>
      </p:sp>
      <p:sp>
        <p:nvSpPr>
          <p:cNvPr id="238" name="CustomShape 2"/>
          <p:cNvSpPr/>
          <p:nvPr/>
        </p:nvSpPr>
        <p:spPr>
          <a:xfrm>
            <a:off x="3262320" y="5340240"/>
            <a:ext cx="3750480" cy="1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9" name="CustomShape 3"/>
          <p:cNvSpPr/>
          <p:nvPr/>
        </p:nvSpPr>
        <p:spPr>
          <a:xfrm>
            <a:off x="1079640" y="853920"/>
            <a:ext cx="7977960" cy="4753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400" b="0" strike="noStrike" spc="-1">
                <a:solidFill>
                  <a:srgbClr val="878889"/>
                </a:solidFill>
                <a:latin typeface="Tahoma"/>
                <a:ea typeface="DejaVu Sans"/>
              </a:rPr>
              <a:t> </a:t>
            </a:r>
            <a:r>
              <a:rPr lang="it-IT" sz="2400" b="1" u="sng" strike="noStrike" spc="-1">
                <a:solidFill>
                  <a:srgbClr val="464646"/>
                </a:solidFill>
                <a:uFillTx/>
                <a:latin typeface="Tahoma"/>
                <a:ea typeface="DejaVu Sans"/>
              </a:rPr>
              <a:t>DRONI  “Multirotore”</a:t>
            </a:r>
            <a:endParaRPr lang="it-IT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per impieghi prevalenti in aree limitate e voli stazionari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                          &gt; Aeromobili a pilotaggio remoto </a:t>
            </a:r>
            <a:endParaRPr lang="it-IT" sz="1800" b="0" strike="noStrike" spc="-1">
              <a:latin typeface="Arial"/>
            </a:endParaRPr>
          </a:p>
          <a:p>
            <a:pPr marL="216000" indent="-215640" algn="ctr">
              <a:lnSpc>
                <a:spcPct val="100000"/>
              </a:lnSpc>
              <a:buClr>
                <a:srgbClr val="46464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Comandati via radio o programmabili grazie a un sistema 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di navigazione satellitare integrato</a:t>
            </a:r>
            <a:endParaRPr lang="it-IT" sz="1800" b="0" strike="noStrike" spc="-1">
              <a:latin typeface="Arial"/>
            </a:endParaRPr>
          </a:p>
          <a:p>
            <a:pPr marL="216000" indent="-215640" algn="ctr">
              <a:lnSpc>
                <a:spcPct val="100000"/>
              </a:lnSpc>
              <a:buClr>
                <a:srgbClr val="46464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Volo verticale, orizzontale, stazionario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8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</p:txBody>
      </p:sp>
      <p:pic>
        <p:nvPicPr>
          <p:cNvPr id="240" name="Picture 7" descr="droni_in_agricoltura_precisione"/>
          <p:cNvPicPr/>
          <p:nvPr/>
        </p:nvPicPr>
        <p:blipFill>
          <a:blip r:embed="rId2"/>
          <a:srcRect l="59958" t="25914" r="12231" b="47771"/>
          <a:stretch/>
        </p:blipFill>
        <p:spPr>
          <a:xfrm>
            <a:off x="628560" y="1595520"/>
            <a:ext cx="4088520" cy="2715480"/>
          </a:xfrm>
          <a:prstGeom prst="rect">
            <a:avLst/>
          </a:prstGeom>
          <a:ln w="9525">
            <a:noFill/>
          </a:ln>
        </p:spPr>
      </p:pic>
      <p:pic>
        <p:nvPicPr>
          <p:cNvPr id="241" name="Picture 6" descr="droni_professionali_riprese_aeree"/>
          <p:cNvPicPr/>
          <p:nvPr/>
        </p:nvPicPr>
        <p:blipFill>
          <a:blip r:embed="rId3"/>
          <a:srcRect l="4914"/>
          <a:stretch/>
        </p:blipFill>
        <p:spPr>
          <a:xfrm>
            <a:off x="5170320" y="1595520"/>
            <a:ext cx="4295160" cy="271548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CustomShape 1"/>
          <p:cNvSpPr/>
          <p:nvPr/>
        </p:nvSpPr>
        <p:spPr>
          <a:xfrm>
            <a:off x="1079640" y="264960"/>
            <a:ext cx="8681400" cy="4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3000" b="1" strike="noStrike" spc="-1">
                <a:solidFill>
                  <a:srgbClr val="868686"/>
                </a:solidFill>
                <a:latin typeface="Tahoma"/>
                <a:ea typeface="Tahoma"/>
              </a:rPr>
              <a:t>MAPPATURE  dei  DATI  dal  CAMPO</a:t>
            </a:r>
            <a:endParaRPr lang="it-IT" sz="3000" b="0" strike="noStrike" spc="-1">
              <a:latin typeface="Arial"/>
            </a:endParaRPr>
          </a:p>
        </p:txBody>
      </p:sp>
      <p:sp>
        <p:nvSpPr>
          <p:cNvPr id="243" name="CustomShape 2"/>
          <p:cNvSpPr/>
          <p:nvPr/>
        </p:nvSpPr>
        <p:spPr>
          <a:xfrm>
            <a:off x="3262320" y="5340240"/>
            <a:ext cx="3750480" cy="1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4" name="CustomShape 3"/>
          <p:cNvSpPr/>
          <p:nvPr/>
        </p:nvSpPr>
        <p:spPr>
          <a:xfrm>
            <a:off x="1079640" y="860400"/>
            <a:ext cx="7977960" cy="4853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2400" b="1" u="sng" strike="noStrike" spc="-1">
                <a:solidFill>
                  <a:srgbClr val="464646"/>
                </a:solidFill>
                <a:uFillTx/>
                <a:latin typeface="Tahoma"/>
                <a:ea typeface="DejaVu Sans"/>
              </a:rPr>
              <a:t>DRONI  “ad ala fissa”</a:t>
            </a:r>
            <a:endParaRPr lang="it-IT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per impieghi prevalenti in aree di grandi dimensioni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u="sng" strike="noStrike" spc="-1">
                <a:solidFill>
                  <a:srgbClr val="464646"/>
                </a:solidFill>
                <a:uFillTx/>
                <a:latin typeface="Tahoma"/>
                <a:ea typeface="DejaVu Sans"/>
              </a:rPr>
              <a:t>Scopo</a:t>
            </a: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: Localizzazione di aree con</a:t>
            </a:r>
            <a:endParaRPr lang="it-IT" sz="1800" b="0" strike="noStrike" spc="-1">
              <a:latin typeface="Arial"/>
            </a:endParaRPr>
          </a:p>
          <a:p>
            <a:pPr marL="216000" indent="-215640" algn="ctr">
              <a:lnSpc>
                <a:spcPct val="100000"/>
              </a:lnSpc>
              <a:buClr>
                <a:srgbClr val="46464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 Carenze nutritive</a:t>
            </a:r>
            <a:endParaRPr lang="it-IT" sz="1800" b="0" strike="noStrike" spc="-1">
              <a:latin typeface="Arial"/>
            </a:endParaRPr>
          </a:p>
          <a:p>
            <a:pPr marL="216000" indent="-215640" algn="ctr">
              <a:lnSpc>
                <a:spcPct val="100000"/>
              </a:lnSpc>
              <a:buClr>
                <a:srgbClr val="46464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 Stress idrici</a:t>
            </a:r>
            <a:endParaRPr lang="it-IT" sz="1800" b="0" strike="noStrike" spc="-1">
              <a:latin typeface="Arial"/>
            </a:endParaRPr>
          </a:p>
          <a:p>
            <a:pPr marL="216000" indent="-215640" algn="ctr">
              <a:lnSpc>
                <a:spcPct val="100000"/>
              </a:lnSpc>
              <a:buClr>
                <a:srgbClr val="46464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 Stress causati da parassiti</a:t>
            </a:r>
            <a:endParaRPr lang="it-IT" sz="1800" b="0" strike="noStrike" spc="-1">
              <a:latin typeface="Arial"/>
            </a:endParaRPr>
          </a:p>
          <a:p>
            <a:pPr marL="216000" indent="-215640" algn="ctr">
              <a:lnSpc>
                <a:spcPct val="100000"/>
              </a:lnSpc>
              <a:buClr>
                <a:srgbClr val="46464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 Stress causati dall’insorgere di malattie fungine</a:t>
            </a:r>
            <a:endParaRPr lang="it-IT" sz="1800" b="0" strike="noStrike" spc="-1">
              <a:latin typeface="Arial"/>
            </a:endParaRPr>
          </a:p>
          <a:p>
            <a:pPr marL="216000" indent="-215640" algn="ctr">
              <a:lnSpc>
                <a:spcPct val="100000"/>
              </a:lnSpc>
              <a:buClr>
                <a:srgbClr val="46464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 Valutazioni del momento di raccolta</a:t>
            </a:r>
            <a:endParaRPr lang="it-IT" sz="1800" b="0" strike="noStrike" spc="-1">
              <a:latin typeface="Arial"/>
            </a:endParaRPr>
          </a:p>
          <a:p>
            <a:pPr marL="216000" indent="-215640" algn="ctr">
              <a:lnSpc>
                <a:spcPct val="100000"/>
              </a:lnSpc>
              <a:buClr>
                <a:srgbClr val="46464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 Valutazione danni causati da fauna selvatica, grandine, incendi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901"/>
              </a:spcBef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8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</p:txBody>
      </p:sp>
      <p:pic>
        <p:nvPicPr>
          <p:cNvPr id="245" name="Picture 6" descr="DSC07251"/>
          <p:cNvPicPr/>
          <p:nvPr/>
        </p:nvPicPr>
        <p:blipFill>
          <a:blip r:embed="rId2"/>
          <a:srcRect t="37052" r="4255" b="27674"/>
          <a:stretch/>
        </p:blipFill>
        <p:spPr>
          <a:xfrm>
            <a:off x="2044800" y="1666800"/>
            <a:ext cx="6185880" cy="170568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CustomShape 1"/>
          <p:cNvSpPr/>
          <p:nvPr/>
        </p:nvSpPr>
        <p:spPr>
          <a:xfrm>
            <a:off x="1079640" y="264960"/>
            <a:ext cx="8681400" cy="4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3000" b="1" strike="noStrike" spc="-1">
                <a:solidFill>
                  <a:srgbClr val="868686"/>
                </a:solidFill>
                <a:latin typeface="Tahoma"/>
                <a:ea typeface="Tahoma"/>
              </a:rPr>
              <a:t>MAPPATURE  dei  DATI  dal  CAMPO</a:t>
            </a:r>
            <a:endParaRPr lang="it-IT" sz="3000" b="0" strike="noStrike" spc="-1">
              <a:latin typeface="Arial"/>
            </a:endParaRPr>
          </a:p>
        </p:txBody>
      </p:sp>
      <p:sp>
        <p:nvSpPr>
          <p:cNvPr id="247" name="CustomShape 2"/>
          <p:cNvSpPr/>
          <p:nvPr/>
        </p:nvSpPr>
        <p:spPr>
          <a:xfrm>
            <a:off x="3262320" y="5340240"/>
            <a:ext cx="3750480" cy="1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8" name="CustomShape 3"/>
          <p:cNvSpPr/>
          <p:nvPr/>
        </p:nvSpPr>
        <p:spPr>
          <a:xfrm>
            <a:off x="1147680" y="882720"/>
            <a:ext cx="7977960" cy="4602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250920" indent="-250200" algn="ctr">
              <a:lnSpc>
                <a:spcPct val="130000"/>
              </a:lnSpc>
              <a:tabLst>
                <a:tab pos="0" algn="l"/>
              </a:tabLst>
            </a:pPr>
            <a:r>
              <a:rPr lang="it-IT" sz="2400" b="1" u="sng" strike="noStrike" spc="-1">
                <a:solidFill>
                  <a:srgbClr val="464646"/>
                </a:solidFill>
                <a:uFillTx/>
                <a:latin typeface="Tahoma"/>
                <a:ea typeface="DejaVu Sans"/>
              </a:rPr>
              <a:t>DRONI  per  l’Agricoltura  di  Precisione</a:t>
            </a:r>
            <a:endParaRPr lang="it-IT" sz="2400" b="0" strike="noStrike" spc="-1">
              <a:latin typeface="Arial"/>
            </a:endParaRPr>
          </a:p>
          <a:p>
            <a:pPr marL="250920" indent="-250200" algn="ctr"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 marL="250920" indent="-250200"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 marL="250920" indent="-250200"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 marL="250920" indent="-250200"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 marL="250920" indent="-250200"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 marL="250920" indent="-250200"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 marL="250920" indent="-250200"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 marL="250920" indent="-250200"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 marL="250920" indent="-250200" algn="ctr"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 marL="250920" indent="-250200" algn="ctr"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 marL="250920" indent="-250200">
              <a:lnSpc>
                <a:spcPct val="90000"/>
              </a:lnSpc>
              <a:spcBef>
                <a:spcPts val="901"/>
              </a:spcBef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       con FOTOCAMERA                                              con SENSORI </a:t>
            </a:r>
            <a:endParaRPr lang="it-IT" sz="1800" b="0" strike="noStrike" spc="-1">
              <a:latin typeface="Arial"/>
            </a:endParaRPr>
          </a:p>
          <a:p>
            <a:pPr marL="250920" indent="-250200"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      MULTISPETTRALE                                           OTTICI e TERMICI </a:t>
            </a:r>
            <a:endParaRPr lang="it-IT" sz="1800" b="0" strike="noStrike" spc="-1">
              <a:latin typeface="Arial"/>
            </a:endParaRPr>
          </a:p>
          <a:p>
            <a:pPr marL="250920" indent="-250200"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    </a:t>
            </a:r>
            <a:endParaRPr lang="it-IT" sz="1800" b="0" strike="noStrike" spc="-1">
              <a:latin typeface="Arial"/>
            </a:endParaRPr>
          </a:p>
          <a:p>
            <a:pPr marL="250920" indent="-250200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marL="250920" indent="-250200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</p:txBody>
      </p:sp>
      <p:pic>
        <p:nvPicPr>
          <p:cNvPr id="249" name="Picture 4" descr="4-drone-ARVAtec-Mavtec-progetto-SMILE-696x522"/>
          <p:cNvPicPr/>
          <p:nvPr/>
        </p:nvPicPr>
        <p:blipFill>
          <a:blip r:embed="rId2"/>
          <a:srcRect l="8696" r="8665" b="18572"/>
          <a:stretch/>
        </p:blipFill>
        <p:spPr>
          <a:xfrm>
            <a:off x="246240" y="1434960"/>
            <a:ext cx="4609440" cy="3407760"/>
          </a:xfrm>
          <a:prstGeom prst="rect">
            <a:avLst/>
          </a:prstGeom>
          <a:ln w="9525">
            <a:noFill/>
          </a:ln>
        </p:spPr>
      </p:pic>
      <p:pic>
        <p:nvPicPr>
          <p:cNvPr id="250" name="Picture 7"/>
          <p:cNvPicPr/>
          <p:nvPr/>
        </p:nvPicPr>
        <p:blipFill>
          <a:blip r:embed="rId3"/>
          <a:stretch/>
        </p:blipFill>
        <p:spPr>
          <a:xfrm>
            <a:off x="5024520" y="1442880"/>
            <a:ext cx="4790520" cy="339984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/>
          <p:cNvSpPr/>
          <p:nvPr/>
        </p:nvSpPr>
        <p:spPr>
          <a:xfrm>
            <a:off x="1079640" y="264960"/>
            <a:ext cx="8681400" cy="4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3000" b="1" strike="noStrike" spc="-1">
                <a:solidFill>
                  <a:srgbClr val="868686"/>
                </a:solidFill>
                <a:latin typeface="Tahoma"/>
                <a:ea typeface="Tahoma"/>
              </a:rPr>
              <a:t>L’inizio:  Navigatore  Satellitare</a:t>
            </a:r>
            <a:endParaRPr lang="it-IT" sz="3000" b="0" strike="noStrike" spc="-1">
              <a:latin typeface="Arial"/>
            </a:endParaRPr>
          </a:p>
        </p:txBody>
      </p:sp>
      <p:sp>
        <p:nvSpPr>
          <p:cNvPr id="127" name="CustomShape 2"/>
          <p:cNvSpPr/>
          <p:nvPr/>
        </p:nvSpPr>
        <p:spPr>
          <a:xfrm>
            <a:off x="3262320" y="5340240"/>
            <a:ext cx="3750480" cy="1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28" name="Picture 5" descr="DSC07489"/>
          <p:cNvPicPr/>
          <p:nvPr/>
        </p:nvPicPr>
        <p:blipFill>
          <a:blip r:embed="rId2"/>
          <a:srcRect l="-4833" r="-4833"/>
          <a:stretch/>
        </p:blipFill>
        <p:spPr>
          <a:xfrm>
            <a:off x="1666800" y="838080"/>
            <a:ext cx="6941520" cy="474444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CustomShape 1"/>
          <p:cNvSpPr/>
          <p:nvPr/>
        </p:nvSpPr>
        <p:spPr>
          <a:xfrm>
            <a:off x="1079640" y="264960"/>
            <a:ext cx="8681400" cy="4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3000" b="1" strike="noStrike" spc="-1">
                <a:solidFill>
                  <a:srgbClr val="868686"/>
                </a:solidFill>
                <a:latin typeface="Tahoma"/>
                <a:ea typeface="Tahoma"/>
              </a:rPr>
              <a:t>DRONI  per  l’Agricoltura  di  Precisione</a:t>
            </a:r>
            <a:endParaRPr lang="it-IT" sz="3000" b="0" strike="noStrike" spc="-1">
              <a:latin typeface="Arial"/>
            </a:endParaRPr>
          </a:p>
        </p:txBody>
      </p:sp>
      <p:sp>
        <p:nvSpPr>
          <p:cNvPr id="252" name="CustomShape 2"/>
          <p:cNvSpPr/>
          <p:nvPr/>
        </p:nvSpPr>
        <p:spPr>
          <a:xfrm>
            <a:off x="3262320" y="5340240"/>
            <a:ext cx="3750480" cy="1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3" name="CustomShape 3"/>
          <p:cNvSpPr/>
          <p:nvPr/>
        </p:nvSpPr>
        <p:spPr>
          <a:xfrm>
            <a:off x="365040" y="739800"/>
            <a:ext cx="9179640" cy="422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2400" b="1" u="sng" strike="noStrike" spc="-1">
                <a:solidFill>
                  <a:srgbClr val="464646"/>
                </a:solidFill>
                <a:uFillTx/>
                <a:latin typeface="Tahoma"/>
                <a:ea typeface="DejaVu Sans"/>
              </a:rPr>
              <a:t>LOTTA  BIOLOGICA  ALLA  PIRALIDE  DEL  MAIS</a:t>
            </a:r>
            <a:endParaRPr lang="it-IT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 marL="216000" indent="-215640" algn="ctr">
              <a:lnSpc>
                <a:spcPct val="100000"/>
              </a:lnSpc>
              <a:buClr>
                <a:srgbClr val="46464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Rilascio di capsule di Trichogramma Brassicae su piante di mais in base alla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pianificazione effettuata su posizioni rilevate da GPS</a:t>
            </a:r>
            <a:endParaRPr lang="it-IT" sz="1800" b="0" strike="noStrike" spc="-1">
              <a:latin typeface="Arial"/>
            </a:endParaRPr>
          </a:p>
          <a:p>
            <a:pPr marL="216000" indent="-215640" algn="ctr">
              <a:lnSpc>
                <a:spcPct val="100000"/>
              </a:lnSpc>
              <a:buClr>
                <a:srgbClr val="46464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 Ogni sgancio è validato da un sistema di sensori con monitoraggio dalla stazione di terra</a:t>
            </a:r>
            <a:endParaRPr lang="it-IT" sz="1800" b="0" strike="noStrike" spc="-1">
              <a:latin typeface="Arial"/>
            </a:endParaRPr>
          </a:p>
          <a:p>
            <a:pPr marL="216000" indent="-215640" algn="ctr">
              <a:lnSpc>
                <a:spcPct val="100000"/>
              </a:lnSpc>
              <a:buClr>
                <a:srgbClr val="46464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 A fine volo viene generato un report complessivo degli sganci effettuati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</p:txBody>
      </p:sp>
      <p:pic>
        <p:nvPicPr>
          <p:cNvPr id="254" name="Picture 5" descr="BLY-A, soluzione drone per l'impollinazione artificiale"/>
          <p:cNvPicPr/>
          <p:nvPr/>
        </p:nvPicPr>
        <p:blipFill>
          <a:blip r:embed="rId2"/>
          <a:stretch/>
        </p:blipFill>
        <p:spPr>
          <a:xfrm>
            <a:off x="3728880" y="1146240"/>
            <a:ext cx="2815560" cy="1374120"/>
          </a:xfrm>
          <a:prstGeom prst="rect">
            <a:avLst/>
          </a:prstGeom>
          <a:ln w="9525">
            <a:noFill/>
          </a:ln>
        </p:spPr>
      </p:pic>
      <p:pic>
        <p:nvPicPr>
          <p:cNvPr id="255" name="Picture 8" descr="about-grid8"/>
          <p:cNvPicPr/>
          <p:nvPr/>
        </p:nvPicPr>
        <p:blipFill>
          <a:blip r:embed="rId3"/>
          <a:stretch/>
        </p:blipFill>
        <p:spPr>
          <a:xfrm>
            <a:off x="681120" y="2614680"/>
            <a:ext cx="3220200" cy="1370880"/>
          </a:xfrm>
          <a:prstGeom prst="rect">
            <a:avLst/>
          </a:prstGeom>
          <a:ln w="9525">
            <a:noFill/>
          </a:ln>
        </p:spPr>
      </p:pic>
      <p:pic>
        <p:nvPicPr>
          <p:cNvPr id="256" name="Picture 7" descr="about-grid6"/>
          <p:cNvPicPr/>
          <p:nvPr/>
        </p:nvPicPr>
        <p:blipFill>
          <a:blip r:embed="rId4"/>
          <a:srcRect r="4230" b="9249"/>
          <a:stretch/>
        </p:blipFill>
        <p:spPr>
          <a:xfrm>
            <a:off x="4438800" y="2614680"/>
            <a:ext cx="1961280" cy="1372320"/>
          </a:xfrm>
          <a:prstGeom prst="rect">
            <a:avLst/>
          </a:prstGeom>
          <a:ln w="9525">
            <a:noFill/>
          </a:ln>
        </p:spPr>
      </p:pic>
      <p:pic>
        <p:nvPicPr>
          <p:cNvPr id="257" name="Picture 6" descr="about-grid5"/>
          <p:cNvPicPr/>
          <p:nvPr/>
        </p:nvPicPr>
        <p:blipFill>
          <a:blip r:embed="rId5"/>
          <a:stretch/>
        </p:blipFill>
        <p:spPr>
          <a:xfrm>
            <a:off x="6916680" y="2617920"/>
            <a:ext cx="2120040" cy="136764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CustomShape 1"/>
          <p:cNvSpPr/>
          <p:nvPr/>
        </p:nvSpPr>
        <p:spPr>
          <a:xfrm>
            <a:off x="1079640" y="264960"/>
            <a:ext cx="8681400" cy="4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3000" b="1" strike="noStrike" spc="-1">
                <a:solidFill>
                  <a:srgbClr val="868686"/>
                </a:solidFill>
                <a:latin typeface="Tahoma"/>
                <a:ea typeface="Tahoma"/>
              </a:rPr>
              <a:t>DRONI  per  l’Agricoltura  di  Precisione</a:t>
            </a:r>
            <a:endParaRPr lang="it-IT" sz="3000" b="0" strike="noStrike" spc="-1">
              <a:latin typeface="Arial"/>
            </a:endParaRPr>
          </a:p>
        </p:txBody>
      </p:sp>
      <p:sp>
        <p:nvSpPr>
          <p:cNvPr id="259" name="CustomShape 2"/>
          <p:cNvSpPr/>
          <p:nvPr/>
        </p:nvSpPr>
        <p:spPr>
          <a:xfrm>
            <a:off x="3262320" y="5340240"/>
            <a:ext cx="3750480" cy="1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0" name="CustomShape 3"/>
          <p:cNvSpPr/>
          <p:nvPr/>
        </p:nvSpPr>
        <p:spPr>
          <a:xfrm>
            <a:off x="1147680" y="739800"/>
            <a:ext cx="7977960" cy="474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ts val="3300"/>
              </a:lnSpc>
              <a:tabLst>
                <a:tab pos="0" algn="l"/>
              </a:tabLst>
            </a:pPr>
            <a:r>
              <a:rPr lang="it-IT" sz="2400" b="1" u="sng" strike="noStrike" spc="-1">
                <a:solidFill>
                  <a:srgbClr val="464646"/>
                </a:solidFill>
                <a:uFillTx/>
                <a:latin typeface="Tahoma"/>
                <a:ea typeface="DejaVu Sans"/>
              </a:rPr>
              <a:t>IMPOLLINAZIONE   ARTIFICIALE</a:t>
            </a:r>
            <a:endParaRPr lang="it-IT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901"/>
              </a:spcBef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901"/>
              </a:spcBef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Rilascia con elevata precisione la corretta quantità di polline sulla coltura per integrare e migliorare l’impollinazione naturale</a:t>
            </a:r>
            <a:endParaRPr lang="it-IT" sz="1800" b="0" strike="noStrike" spc="-1">
              <a:latin typeface="Arial"/>
            </a:endParaRPr>
          </a:p>
        </p:txBody>
      </p:sp>
      <p:pic>
        <p:nvPicPr>
          <p:cNvPr id="261" name="Picture 6" descr="RicaricaBLY-A-Scaled"/>
          <p:cNvPicPr/>
          <p:nvPr/>
        </p:nvPicPr>
        <p:blipFill>
          <a:blip r:embed="rId2"/>
          <a:srcRect l="5102" r="4252" b="9449"/>
          <a:stretch/>
        </p:blipFill>
        <p:spPr>
          <a:xfrm>
            <a:off x="290520" y="1217520"/>
            <a:ext cx="4712400" cy="3531600"/>
          </a:xfrm>
          <a:prstGeom prst="rect">
            <a:avLst/>
          </a:prstGeom>
          <a:ln w="9525">
            <a:noFill/>
          </a:ln>
        </p:spPr>
      </p:pic>
      <p:pic>
        <p:nvPicPr>
          <p:cNvPr id="262" name="Picture 5" descr="BLY-A_ImpollinazioneArtificiale"/>
          <p:cNvPicPr/>
          <p:nvPr/>
        </p:nvPicPr>
        <p:blipFill>
          <a:blip r:embed="rId3"/>
          <a:srcRect l="16080" t="6999" r="16841" b="4203"/>
          <a:stretch/>
        </p:blipFill>
        <p:spPr>
          <a:xfrm>
            <a:off x="5343480" y="1217520"/>
            <a:ext cx="4507920" cy="353160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CustomShape 1"/>
          <p:cNvSpPr/>
          <p:nvPr/>
        </p:nvSpPr>
        <p:spPr>
          <a:xfrm>
            <a:off x="1079640" y="264960"/>
            <a:ext cx="8681400" cy="4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3000" b="1" strike="noStrike" spc="-1">
                <a:solidFill>
                  <a:srgbClr val="868686"/>
                </a:solidFill>
                <a:latin typeface="Tahoma"/>
                <a:ea typeface="Tahoma"/>
              </a:rPr>
              <a:t>DRONI  per  l’Agricoltura  di  Precisione</a:t>
            </a:r>
            <a:endParaRPr lang="it-IT" sz="3000" b="0" strike="noStrike" spc="-1">
              <a:latin typeface="Arial"/>
            </a:endParaRPr>
          </a:p>
        </p:txBody>
      </p:sp>
      <p:sp>
        <p:nvSpPr>
          <p:cNvPr id="264" name="CustomShape 2"/>
          <p:cNvSpPr/>
          <p:nvPr/>
        </p:nvSpPr>
        <p:spPr>
          <a:xfrm>
            <a:off x="3262320" y="5340240"/>
            <a:ext cx="3750480" cy="1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5" name="CustomShape 3"/>
          <p:cNvSpPr/>
          <p:nvPr/>
        </p:nvSpPr>
        <p:spPr>
          <a:xfrm>
            <a:off x="1079640" y="841320"/>
            <a:ext cx="7977960" cy="4125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2400" b="1" u="sng" strike="noStrike" spc="-1">
                <a:solidFill>
                  <a:srgbClr val="464646"/>
                </a:solidFill>
                <a:uFillTx/>
                <a:latin typeface="Tahoma"/>
                <a:ea typeface="DejaVu Sans"/>
              </a:rPr>
              <a:t>LOTTA  BIOLOGICA  ALLE  ZANZARE</a:t>
            </a:r>
            <a:endParaRPr lang="it-IT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 marL="216000" indent="-215640" algn="ctr">
              <a:lnSpc>
                <a:spcPct val="100000"/>
              </a:lnSpc>
              <a:buClr>
                <a:srgbClr val="46464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Rilievi con sensori multispettrali per mappatura delle aree 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con accumuli d’acqua</a:t>
            </a:r>
            <a:endParaRPr lang="it-IT" sz="1800" b="0" strike="noStrike" spc="-1">
              <a:latin typeface="Arial"/>
            </a:endParaRPr>
          </a:p>
          <a:p>
            <a:pPr marL="216000" indent="-215640" algn="ctr">
              <a:lnSpc>
                <a:spcPct val="100000"/>
              </a:lnSpc>
              <a:buClr>
                <a:srgbClr val="46464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Distribuzione mirata del prodotto larvicida biologico 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per bloccare focolai di zanzare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</p:txBody>
      </p:sp>
      <p:pic>
        <p:nvPicPr>
          <p:cNvPr id="266" name="Picture 9" descr="BLY-C-contro-Zanzare"/>
          <p:cNvPicPr/>
          <p:nvPr/>
        </p:nvPicPr>
        <p:blipFill>
          <a:blip r:embed="rId2"/>
          <a:srcRect l="22538" t="17597" r="25556" b="25186"/>
          <a:stretch/>
        </p:blipFill>
        <p:spPr>
          <a:xfrm>
            <a:off x="903240" y="1363680"/>
            <a:ext cx="4717440" cy="2939400"/>
          </a:xfrm>
          <a:prstGeom prst="rect">
            <a:avLst/>
          </a:prstGeom>
          <a:ln w="9525">
            <a:noFill/>
          </a:ln>
        </p:spPr>
      </p:pic>
      <p:pic>
        <p:nvPicPr>
          <p:cNvPr id="267" name="Picture 11" descr="Rilevazioni aeree per la mappatura degli accumuli d'acqua"/>
          <p:cNvPicPr/>
          <p:nvPr/>
        </p:nvPicPr>
        <p:blipFill>
          <a:blip r:embed="rId3"/>
          <a:stretch/>
        </p:blipFill>
        <p:spPr>
          <a:xfrm>
            <a:off x="6470640" y="1363680"/>
            <a:ext cx="2286720" cy="293940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CustomShape 1"/>
          <p:cNvSpPr/>
          <p:nvPr/>
        </p:nvSpPr>
        <p:spPr>
          <a:xfrm>
            <a:off x="1079640" y="264960"/>
            <a:ext cx="8681400" cy="4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3000" b="1" strike="noStrike" spc="-1">
                <a:solidFill>
                  <a:srgbClr val="868686"/>
                </a:solidFill>
                <a:latin typeface="Tahoma"/>
                <a:ea typeface="Tahoma"/>
              </a:rPr>
              <a:t>MAPPATURE  dei  DATI  dal  CAMPO</a:t>
            </a:r>
            <a:endParaRPr lang="it-IT" sz="3000" b="0" strike="noStrike" spc="-1">
              <a:latin typeface="Arial"/>
            </a:endParaRPr>
          </a:p>
        </p:txBody>
      </p:sp>
      <p:sp>
        <p:nvSpPr>
          <p:cNvPr id="269" name="CustomShape 2"/>
          <p:cNvSpPr/>
          <p:nvPr/>
        </p:nvSpPr>
        <p:spPr>
          <a:xfrm>
            <a:off x="3262320" y="5340240"/>
            <a:ext cx="3750480" cy="1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0" name="CustomShape 3"/>
          <p:cNvSpPr/>
          <p:nvPr/>
        </p:nvSpPr>
        <p:spPr>
          <a:xfrm>
            <a:off x="1170000" y="828720"/>
            <a:ext cx="8041680" cy="465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2400" b="1" u="sng" strike="noStrike" spc="-1">
                <a:solidFill>
                  <a:srgbClr val="464646"/>
                </a:solidFill>
                <a:uFillTx/>
                <a:latin typeface="Tahoma"/>
                <a:ea typeface="DejaVu Sans"/>
              </a:rPr>
              <a:t>MAPPE  di  PRODUZIONE</a:t>
            </a:r>
            <a:endParaRPr lang="it-IT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Mietitrebbia da grano, orzo, soia, riso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901"/>
              </a:spcBef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marL="252360" indent="-251280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</p:txBody>
      </p:sp>
      <p:pic>
        <p:nvPicPr>
          <p:cNvPr id="271" name="Picture 7"/>
          <p:cNvPicPr/>
          <p:nvPr/>
        </p:nvPicPr>
        <p:blipFill>
          <a:blip r:embed="rId2"/>
          <a:stretch/>
        </p:blipFill>
        <p:spPr>
          <a:xfrm>
            <a:off x="6365880" y="1542960"/>
            <a:ext cx="2845800" cy="2199600"/>
          </a:xfrm>
          <a:prstGeom prst="rect">
            <a:avLst/>
          </a:prstGeom>
          <a:ln w="9525">
            <a:noFill/>
          </a:ln>
        </p:spPr>
      </p:pic>
      <p:pic>
        <p:nvPicPr>
          <p:cNvPr id="272" name="Picture 8"/>
          <p:cNvPicPr/>
          <p:nvPr/>
        </p:nvPicPr>
        <p:blipFill>
          <a:blip r:embed="rId3"/>
          <a:stretch/>
        </p:blipFill>
        <p:spPr>
          <a:xfrm>
            <a:off x="6458040" y="3832200"/>
            <a:ext cx="3148920" cy="1418400"/>
          </a:xfrm>
          <a:prstGeom prst="rect">
            <a:avLst/>
          </a:prstGeom>
          <a:ln w="9525">
            <a:noFill/>
          </a:ln>
        </p:spPr>
      </p:pic>
      <p:pic>
        <p:nvPicPr>
          <p:cNvPr id="273" name="Picture 5" descr="3_terzo-livello-600x400"/>
          <p:cNvPicPr/>
          <p:nvPr/>
        </p:nvPicPr>
        <p:blipFill>
          <a:blip r:embed="rId4"/>
          <a:stretch/>
        </p:blipFill>
        <p:spPr>
          <a:xfrm>
            <a:off x="592200" y="1542960"/>
            <a:ext cx="5563440" cy="370764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CustomShape 1"/>
          <p:cNvSpPr/>
          <p:nvPr/>
        </p:nvSpPr>
        <p:spPr>
          <a:xfrm>
            <a:off x="1079640" y="264960"/>
            <a:ext cx="8681400" cy="4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3000" b="1" strike="noStrike" spc="-1">
                <a:solidFill>
                  <a:srgbClr val="868686"/>
                </a:solidFill>
                <a:latin typeface="Tahoma"/>
                <a:ea typeface="Tahoma"/>
              </a:rPr>
              <a:t>MAPPATURE  dei  DATI  dal  CAMPO</a:t>
            </a:r>
            <a:endParaRPr lang="it-IT" sz="3000" b="0" strike="noStrike" spc="-1">
              <a:latin typeface="Arial"/>
            </a:endParaRPr>
          </a:p>
        </p:txBody>
      </p:sp>
      <p:sp>
        <p:nvSpPr>
          <p:cNvPr id="275" name="CustomShape 2"/>
          <p:cNvSpPr/>
          <p:nvPr/>
        </p:nvSpPr>
        <p:spPr>
          <a:xfrm>
            <a:off x="969840" y="739800"/>
            <a:ext cx="7977960" cy="3983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2400" b="1" u="sng" strike="noStrike" spc="-1">
                <a:solidFill>
                  <a:srgbClr val="464646"/>
                </a:solidFill>
                <a:uFillTx/>
                <a:latin typeface="Tahoma"/>
                <a:ea typeface="DejaVu Sans"/>
              </a:rPr>
              <a:t>MAPPE  di  PRODUZIONE</a:t>
            </a:r>
            <a:endParaRPr lang="it-IT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20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MAIS </a:t>
            </a: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         GRANELLA                                                       TRINCIATO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901"/>
              </a:spcBef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</p:txBody>
      </p:sp>
      <p:pic>
        <p:nvPicPr>
          <p:cNvPr id="276" name="Picture 7" descr="Risultati immagini per trinciatura del mais"/>
          <p:cNvPicPr/>
          <p:nvPr/>
        </p:nvPicPr>
        <p:blipFill>
          <a:blip r:embed="rId2"/>
          <a:srcRect l="7614"/>
          <a:stretch/>
        </p:blipFill>
        <p:spPr>
          <a:xfrm>
            <a:off x="5111640" y="2014560"/>
            <a:ext cx="4647600" cy="3544200"/>
          </a:xfrm>
          <a:prstGeom prst="rect">
            <a:avLst/>
          </a:prstGeom>
          <a:ln w="9525">
            <a:noFill/>
          </a:ln>
        </p:spPr>
      </p:pic>
      <p:pic>
        <p:nvPicPr>
          <p:cNvPr id="277" name="Picture 9" descr="Risultati immagini per Deutz fahr raccolta mais da granella"/>
          <p:cNvPicPr/>
          <p:nvPr/>
        </p:nvPicPr>
        <p:blipFill>
          <a:blip r:embed="rId3"/>
          <a:srcRect l="21799"/>
          <a:stretch/>
        </p:blipFill>
        <p:spPr>
          <a:xfrm>
            <a:off x="336600" y="1973160"/>
            <a:ext cx="4623840" cy="358560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CustomShape 1"/>
          <p:cNvSpPr/>
          <p:nvPr/>
        </p:nvSpPr>
        <p:spPr>
          <a:xfrm>
            <a:off x="1079640" y="264960"/>
            <a:ext cx="8681400" cy="4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3000" b="1" strike="noStrike" spc="-1">
                <a:solidFill>
                  <a:srgbClr val="868686"/>
                </a:solidFill>
                <a:latin typeface="Tahoma"/>
                <a:ea typeface="Tahoma"/>
              </a:rPr>
              <a:t>MAPPATURE  dei  DATI  dal  CAMPO</a:t>
            </a:r>
            <a:endParaRPr lang="it-IT" sz="3000" b="0" strike="noStrike" spc="-1">
              <a:latin typeface="Arial"/>
            </a:endParaRPr>
          </a:p>
        </p:txBody>
      </p:sp>
      <p:sp>
        <p:nvSpPr>
          <p:cNvPr id="279" name="CustomShape 2"/>
          <p:cNvSpPr/>
          <p:nvPr/>
        </p:nvSpPr>
        <p:spPr>
          <a:xfrm>
            <a:off x="3262320" y="5340240"/>
            <a:ext cx="3750480" cy="1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0" name="CustomShape 3"/>
          <p:cNvSpPr/>
          <p:nvPr/>
        </p:nvSpPr>
        <p:spPr>
          <a:xfrm>
            <a:off x="1079640" y="828720"/>
            <a:ext cx="7977960" cy="816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2400" b="1" u="sng" strike="noStrike" spc="-1">
                <a:solidFill>
                  <a:srgbClr val="464646"/>
                </a:solidFill>
                <a:uFillTx/>
                <a:latin typeface="Tahoma"/>
                <a:ea typeface="DejaVu Sans"/>
              </a:rPr>
              <a:t>MAPPA  di  PRODUZIONE</a:t>
            </a:r>
            <a:endParaRPr lang="it-IT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CEREALE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901"/>
              </a:spcBef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</p:txBody>
      </p:sp>
      <p:pic>
        <p:nvPicPr>
          <p:cNvPr id="281" name="Picture 4" descr="Incommand1200-2-1138x655"/>
          <p:cNvPicPr/>
          <p:nvPr/>
        </p:nvPicPr>
        <p:blipFill>
          <a:blip r:embed="rId2"/>
          <a:stretch/>
        </p:blipFill>
        <p:spPr>
          <a:xfrm>
            <a:off x="1793880" y="1735200"/>
            <a:ext cx="6687360" cy="384732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CustomShape 1"/>
          <p:cNvSpPr/>
          <p:nvPr/>
        </p:nvSpPr>
        <p:spPr>
          <a:xfrm>
            <a:off x="1079640" y="264960"/>
            <a:ext cx="8681400" cy="4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3000" b="1" strike="noStrike" spc="-1">
                <a:solidFill>
                  <a:srgbClr val="868686"/>
                </a:solidFill>
                <a:latin typeface="Tahoma"/>
                <a:ea typeface="Tahoma"/>
              </a:rPr>
              <a:t>MAPPATURE  dei  DATI  dal  CAMPO</a:t>
            </a:r>
            <a:endParaRPr lang="it-IT" sz="3000" b="0" strike="noStrike" spc="-1">
              <a:latin typeface="Arial"/>
            </a:endParaRPr>
          </a:p>
        </p:txBody>
      </p:sp>
      <p:sp>
        <p:nvSpPr>
          <p:cNvPr id="283" name="CustomShape 2"/>
          <p:cNvSpPr/>
          <p:nvPr/>
        </p:nvSpPr>
        <p:spPr>
          <a:xfrm>
            <a:off x="3262320" y="5340240"/>
            <a:ext cx="3750480" cy="1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4" name="CustomShape 3"/>
          <p:cNvSpPr/>
          <p:nvPr/>
        </p:nvSpPr>
        <p:spPr>
          <a:xfrm>
            <a:off x="1079640" y="779400"/>
            <a:ext cx="7977960" cy="3983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2400" b="1" u="sng" strike="noStrike" spc="-1">
                <a:solidFill>
                  <a:srgbClr val="464646"/>
                </a:solidFill>
                <a:uFillTx/>
                <a:latin typeface="Tahoma"/>
                <a:ea typeface="DejaVu Sans"/>
              </a:rPr>
              <a:t>MAPPA  di  PRODUZIONE</a:t>
            </a:r>
            <a:endParaRPr lang="it-IT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POMODORO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901"/>
              </a:spcBef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</p:txBody>
      </p:sp>
      <p:pic>
        <p:nvPicPr>
          <p:cNvPr id="285" name="Picture 6"/>
          <p:cNvPicPr/>
          <p:nvPr/>
        </p:nvPicPr>
        <p:blipFill>
          <a:blip r:embed="rId2"/>
          <a:stretch/>
        </p:blipFill>
        <p:spPr>
          <a:xfrm>
            <a:off x="2309760" y="1649520"/>
            <a:ext cx="5590440" cy="394092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CustomShape 1"/>
          <p:cNvSpPr/>
          <p:nvPr/>
        </p:nvSpPr>
        <p:spPr>
          <a:xfrm>
            <a:off x="1079640" y="264960"/>
            <a:ext cx="8681400" cy="4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3000" b="1" strike="noStrike" spc="-1">
                <a:solidFill>
                  <a:srgbClr val="868686"/>
                </a:solidFill>
                <a:latin typeface="Tahoma"/>
                <a:ea typeface="Tahoma"/>
              </a:rPr>
              <a:t>MAPPATURE  dei  DATI  dal  CAMPO</a:t>
            </a:r>
            <a:endParaRPr lang="it-IT" sz="3000" b="0" strike="noStrike" spc="-1">
              <a:latin typeface="Arial"/>
            </a:endParaRPr>
          </a:p>
        </p:txBody>
      </p:sp>
      <p:sp>
        <p:nvSpPr>
          <p:cNvPr id="287" name="CustomShape 2"/>
          <p:cNvSpPr/>
          <p:nvPr/>
        </p:nvSpPr>
        <p:spPr>
          <a:xfrm>
            <a:off x="3262320" y="5340240"/>
            <a:ext cx="3750480" cy="1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8" name="CustomShape 3"/>
          <p:cNvSpPr/>
          <p:nvPr/>
        </p:nvSpPr>
        <p:spPr>
          <a:xfrm>
            <a:off x="1079640" y="739800"/>
            <a:ext cx="7977960" cy="79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2400" b="1" u="sng" strike="noStrike" spc="-1">
                <a:solidFill>
                  <a:srgbClr val="464646"/>
                </a:solidFill>
                <a:uFillTx/>
                <a:latin typeface="Tahoma"/>
                <a:ea typeface="DejaVu Sans"/>
              </a:rPr>
              <a:t>MAPPA  di  PRODUZIONE</a:t>
            </a:r>
            <a:endParaRPr lang="it-IT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UVA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901"/>
              </a:spcBef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</p:txBody>
      </p:sp>
      <p:pic>
        <p:nvPicPr>
          <p:cNvPr id="289" name="Picture 5"/>
          <p:cNvPicPr/>
          <p:nvPr/>
        </p:nvPicPr>
        <p:blipFill>
          <a:blip r:embed="rId2"/>
          <a:srcRect l="22765" t="5797" r="27938" b="31813"/>
          <a:stretch/>
        </p:blipFill>
        <p:spPr>
          <a:xfrm>
            <a:off x="846000" y="1623960"/>
            <a:ext cx="4198320" cy="3625200"/>
          </a:xfrm>
          <a:prstGeom prst="rect">
            <a:avLst/>
          </a:prstGeom>
          <a:ln w="9525">
            <a:noFill/>
          </a:ln>
        </p:spPr>
      </p:pic>
      <p:pic>
        <p:nvPicPr>
          <p:cNvPr id="290" name="Picture 21" descr="Immagine correlata"/>
          <p:cNvPicPr/>
          <p:nvPr/>
        </p:nvPicPr>
        <p:blipFill>
          <a:blip r:embed="rId3"/>
          <a:srcRect l="6373" r="6962"/>
          <a:stretch/>
        </p:blipFill>
        <p:spPr>
          <a:xfrm>
            <a:off x="5280120" y="1623960"/>
            <a:ext cx="4439520" cy="362520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CustomShape 1"/>
          <p:cNvSpPr/>
          <p:nvPr/>
        </p:nvSpPr>
        <p:spPr>
          <a:xfrm>
            <a:off x="1079640" y="264960"/>
            <a:ext cx="8681400" cy="4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3000" b="1" strike="noStrike" spc="-1">
                <a:solidFill>
                  <a:srgbClr val="868686"/>
                </a:solidFill>
                <a:latin typeface="Tahoma"/>
                <a:ea typeface="Tahoma"/>
              </a:rPr>
              <a:t>MAPPATURE  dei  DATI  dal  CAMPO</a:t>
            </a:r>
            <a:endParaRPr lang="it-IT" sz="3000" b="0" strike="noStrike" spc="-1">
              <a:latin typeface="Arial"/>
            </a:endParaRPr>
          </a:p>
        </p:txBody>
      </p:sp>
      <p:sp>
        <p:nvSpPr>
          <p:cNvPr id="292" name="CustomShape 2"/>
          <p:cNvSpPr/>
          <p:nvPr/>
        </p:nvSpPr>
        <p:spPr>
          <a:xfrm>
            <a:off x="3262320" y="5340240"/>
            <a:ext cx="3750480" cy="1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3" name="CustomShape 3"/>
          <p:cNvSpPr/>
          <p:nvPr/>
        </p:nvSpPr>
        <p:spPr>
          <a:xfrm>
            <a:off x="1079640" y="739800"/>
            <a:ext cx="7977960" cy="451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2400" b="1" u="sng" strike="noStrike" spc="-1">
                <a:solidFill>
                  <a:srgbClr val="464646"/>
                </a:solidFill>
                <a:uFillTx/>
                <a:latin typeface="Tahoma"/>
                <a:ea typeface="DejaVu Sans"/>
              </a:rPr>
              <a:t>MAPPE  di  PRODUZIONE</a:t>
            </a:r>
            <a:endParaRPr lang="it-IT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2400" b="1" u="sng" strike="noStrike" spc="-1">
                <a:solidFill>
                  <a:srgbClr val="464646"/>
                </a:solidFill>
                <a:uFillTx/>
                <a:latin typeface="Tahoma"/>
                <a:ea typeface="DejaVu Sans"/>
              </a:rPr>
              <a:t>con Sistema N.I.R. </a:t>
            </a:r>
            <a:endParaRPr lang="it-IT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600" b="1" strike="noStrike" spc="-1">
                <a:solidFill>
                  <a:srgbClr val="464646"/>
                </a:solidFill>
                <a:latin typeface="Tahoma"/>
                <a:ea typeface="DejaVu Sans"/>
              </a:rPr>
              <a:t>(Near  Infrared  System)</a:t>
            </a:r>
            <a:endParaRPr lang="it-IT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E’ un sistema che consente l’analisi in tempo reale dei 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u="sng" strike="noStrike" spc="-1">
                <a:solidFill>
                  <a:srgbClr val="464646"/>
                </a:solidFill>
                <a:uFillTx/>
                <a:latin typeface="Tahoma"/>
                <a:ea typeface="DejaVu Sans"/>
              </a:rPr>
              <a:t>parametri qualitativi </a:t>
            </a: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relativi a: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per </a:t>
            </a:r>
            <a:r>
              <a:rPr lang="it-IT" sz="1800" b="1" i="1" u="sng" strike="noStrike" spc="-1">
                <a:solidFill>
                  <a:srgbClr val="464646"/>
                </a:solidFill>
                <a:uFillTx/>
                <a:latin typeface="Tahoma"/>
                <a:ea typeface="DejaVu Sans"/>
              </a:rPr>
              <a:t>Cereali</a:t>
            </a: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: Sostanza secca, proteine, lipidi grezzi, amido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per </a:t>
            </a:r>
            <a:r>
              <a:rPr lang="it-IT" sz="1800" b="1" i="1" u="sng" strike="noStrike" spc="-1">
                <a:solidFill>
                  <a:srgbClr val="464646"/>
                </a:solidFill>
                <a:uFillTx/>
                <a:latin typeface="Tahoma"/>
                <a:ea typeface="DejaVu Sans"/>
              </a:rPr>
              <a:t>Liquami/Digestato</a:t>
            </a: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: Azoto, fosforo, potassio 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400" b="0" strike="noStrike" spc="-1">
                <a:solidFill>
                  <a:srgbClr val="878889"/>
                </a:solidFill>
                <a:latin typeface="Tahoma"/>
                <a:ea typeface="DejaVu Sans"/>
              </a:rPr>
              <a:t> </a:t>
            </a: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Sensore N.I.R. per cereali                                  Sensore N.I.R. per 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                                                                               liquami/digestato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901"/>
              </a:spcBef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</p:txBody>
      </p:sp>
      <p:pic>
        <p:nvPicPr>
          <p:cNvPr id="294" name="Picture 7"/>
          <p:cNvPicPr/>
          <p:nvPr/>
        </p:nvPicPr>
        <p:blipFill>
          <a:blip r:embed="rId2"/>
          <a:srcRect l="12129"/>
          <a:stretch/>
        </p:blipFill>
        <p:spPr>
          <a:xfrm rot="16200000">
            <a:off x="1702800" y="2865600"/>
            <a:ext cx="1724760" cy="2158200"/>
          </a:xfrm>
          <a:prstGeom prst="rect">
            <a:avLst/>
          </a:prstGeom>
          <a:ln w="9525">
            <a:noFill/>
          </a:ln>
        </p:spPr>
      </p:pic>
      <p:pic>
        <p:nvPicPr>
          <p:cNvPr id="295" name="Picture 8"/>
          <p:cNvPicPr/>
          <p:nvPr/>
        </p:nvPicPr>
        <p:blipFill>
          <a:blip r:embed="rId3"/>
          <a:srcRect t="4452" b="5794"/>
          <a:stretch/>
        </p:blipFill>
        <p:spPr>
          <a:xfrm>
            <a:off x="6037200" y="3081240"/>
            <a:ext cx="2628360" cy="172980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CustomShape 1"/>
          <p:cNvSpPr/>
          <p:nvPr/>
        </p:nvSpPr>
        <p:spPr>
          <a:xfrm>
            <a:off x="1079640" y="264960"/>
            <a:ext cx="8681400" cy="4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3000" b="1" strike="noStrike" spc="-1">
                <a:solidFill>
                  <a:srgbClr val="868686"/>
                </a:solidFill>
                <a:latin typeface="Tahoma"/>
                <a:ea typeface="Tahoma"/>
              </a:rPr>
              <a:t>MAPPATURE  dei  DATI  dal  CAMPO</a:t>
            </a:r>
            <a:endParaRPr lang="it-IT" sz="3000" b="0" strike="noStrike" spc="-1">
              <a:latin typeface="Arial"/>
            </a:endParaRPr>
          </a:p>
        </p:txBody>
      </p:sp>
      <p:sp>
        <p:nvSpPr>
          <p:cNvPr id="297" name="CustomShape 2"/>
          <p:cNvSpPr/>
          <p:nvPr/>
        </p:nvSpPr>
        <p:spPr>
          <a:xfrm>
            <a:off x="3262320" y="5340240"/>
            <a:ext cx="3750480" cy="1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8" name="CustomShape 3"/>
          <p:cNvSpPr/>
          <p:nvPr/>
        </p:nvSpPr>
        <p:spPr>
          <a:xfrm>
            <a:off x="1079640" y="739800"/>
            <a:ext cx="7977960" cy="422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2400" b="1" u="sng" strike="noStrike" spc="-1">
                <a:solidFill>
                  <a:srgbClr val="464646"/>
                </a:solidFill>
                <a:uFillTx/>
                <a:latin typeface="Tahoma"/>
                <a:ea typeface="DejaVu Sans"/>
              </a:rPr>
              <a:t>MAPPE  di  PRODUZIONE</a:t>
            </a:r>
            <a:endParaRPr lang="it-IT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2400" b="1" u="sng" strike="noStrike" spc="-1">
                <a:solidFill>
                  <a:srgbClr val="464646"/>
                </a:solidFill>
                <a:uFillTx/>
                <a:latin typeface="Tahoma"/>
                <a:ea typeface="DejaVu Sans"/>
              </a:rPr>
              <a:t>con Sistema N.I.R. </a:t>
            </a:r>
            <a:endParaRPr lang="it-IT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600" b="1" strike="noStrike" spc="-1">
                <a:solidFill>
                  <a:srgbClr val="464646"/>
                </a:solidFill>
                <a:latin typeface="Tahoma"/>
                <a:ea typeface="DejaVu Sans"/>
              </a:rPr>
              <a:t>(Near  Infrared  System)</a:t>
            </a:r>
            <a:endParaRPr lang="it-IT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E’ un sistema di spettroscopia all’infrarosso che si basa sull’esame dello spettro di luce residua dopo l’attraversamento del prodotto da parte di un fascio di luce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b="0" strike="noStrike" spc="-1">
                <a:solidFill>
                  <a:srgbClr val="878889"/>
                </a:solidFill>
                <a:latin typeface="Tahoma"/>
                <a:ea typeface="DejaVu Sans"/>
              </a:rPr>
              <a:t>    </a:t>
            </a: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901"/>
              </a:spcBef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 marL="252360" indent="-251280"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</p:txBody>
      </p:sp>
      <p:pic>
        <p:nvPicPr>
          <p:cNvPr id="299" name="Picture 7" descr="IMG_6570"/>
          <p:cNvPicPr/>
          <p:nvPr/>
        </p:nvPicPr>
        <p:blipFill>
          <a:blip r:embed="rId2"/>
          <a:srcRect l="23992"/>
          <a:stretch/>
        </p:blipFill>
        <p:spPr>
          <a:xfrm>
            <a:off x="1198440" y="2805120"/>
            <a:ext cx="3236040" cy="2742480"/>
          </a:xfrm>
          <a:prstGeom prst="rect">
            <a:avLst/>
          </a:prstGeom>
          <a:ln w="9525">
            <a:noFill/>
          </a:ln>
        </p:spPr>
      </p:pic>
      <p:pic>
        <p:nvPicPr>
          <p:cNvPr id="300" name="Picture 8" descr="20180927_103837"/>
          <p:cNvPicPr/>
          <p:nvPr/>
        </p:nvPicPr>
        <p:blipFill>
          <a:blip r:embed="rId3"/>
          <a:srcRect t="15502" b="16831"/>
          <a:stretch/>
        </p:blipFill>
        <p:spPr>
          <a:xfrm>
            <a:off x="5738760" y="2805120"/>
            <a:ext cx="3252240" cy="274248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1079640" y="264960"/>
            <a:ext cx="8681400" cy="4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3200" b="1" strike="noStrike" spc="-1">
                <a:solidFill>
                  <a:srgbClr val="868686"/>
                </a:solidFill>
                <a:latin typeface="Tahoma"/>
                <a:ea typeface="Tahoma"/>
              </a:rPr>
              <a:t>L’agricoltura  guidata  dai  satelliti</a:t>
            </a:r>
            <a:endParaRPr lang="it-IT" sz="3200" b="0" strike="noStrike" spc="-1">
              <a:latin typeface="Arial"/>
            </a:endParaRPr>
          </a:p>
        </p:txBody>
      </p:sp>
      <p:sp>
        <p:nvSpPr>
          <p:cNvPr id="130" name="CustomShape 2"/>
          <p:cNvSpPr/>
          <p:nvPr/>
        </p:nvSpPr>
        <p:spPr>
          <a:xfrm>
            <a:off x="3262320" y="5340240"/>
            <a:ext cx="3750480" cy="1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1" name="CustomShape 3"/>
          <p:cNvSpPr/>
          <p:nvPr/>
        </p:nvSpPr>
        <p:spPr>
          <a:xfrm>
            <a:off x="1079640" y="985680"/>
            <a:ext cx="8665560" cy="385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360360" indent="-359280">
              <a:lnSpc>
                <a:spcPct val="90000"/>
              </a:lnSpc>
              <a:spcBef>
                <a:spcPts val="751"/>
              </a:spcBef>
              <a:buClr>
                <a:srgbClr val="DA8D1B"/>
              </a:buClr>
              <a:buFont typeface="Wingdings" charset="2"/>
              <a:buChar char=""/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Satelliti in orbita sull’Europa: 14</a:t>
            </a:r>
            <a:endParaRPr lang="it-IT" sz="1800" b="0" strike="noStrike" spc="-1">
              <a:latin typeface="Arial"/>
            </a:endParaRPr>
          </a:p>
          <a:p>
            <a:pPr marL="360360" indent="-359280">
              <a:lnSpc>
                <a:spcPct val="90000"/>
              </a:lnSpc>
              <a:spcBef>
                <a:spcPts val="751"/>
              </a:spcBef>
              <a:buClr>
                <a:srgbClr val="DA8D1B"/>
              </a:buClr>
              <a:buFont typeface="Wingdings" charset="2"/>
              <a:buChar char=""/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Distanza dalla Terra: 23.000 km. 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751"/>
              </a:spcBef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751"/>
              </a:spcBef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</p:txBody>
      </p:sp>
      <p:pic>
        <p:nvPicPr>
          <p:cNvPr id="132" name="Immagine 1_0"/>
          <p:cNvPicPr/>
          <p:nvPr/>
        </p:nvPicPr>
        <p:blipFill>
          <a:blip r:embed="rId2"/>
          <a:stretch/>
        </p:blipFill>
        <p:spPr>
          <a:xfrm>
            <a:off x="1898640" y="1878120"/>
            <a:ext cx="6489000" cy="370116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CustomShape 1"/>
          <p:cNvSpPr/>
          <p:nvPr/>
        </p:nvSpPr>
        <p:spPr>
          <a:xfrm>
            <a:off x="1079640" y="264960"/>
            <a:ext cx="8681400" cy="4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3000" b="1" strike="noStrike" spc="-1">
                <a:solidFill>
                  <a:srgbClr val="868686"/>
                </a:solidFill>
                <a:latin typeface="Tahoma"/>
                <a:ea typeface="Tahoma"/>
              </a:rPr>
              <a:t>MAPPE  DI  PRESCRIZIONE</a:t>
            </a:r>
            <a:endParaRPr lang="it-IT" sz="3000" b="0" strike="noStrike" spc="-1">
              <a:latin typeface="Arial"/>
            </a:endParaRPr>
          </a:p>
        </p:txBody>
      </p:sp>
      <p:sp>
        <p:nvSpPr>
          <p:cNvPr id="302" name="CustomShape 2"/>
          <p:cNvSpPr/>
          <p:nvPr/>
        </p:nvSpPr>
        <p:spPr>
          <a:xfrm>
            <a:off x="3262320" y="5340240"/>
            <a:ext cx="3750480" cy="1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3" name="CustomShape 3"/>
          <p:cNvSpPr/>
          <p:nvPr/>
        </p:nvSpPr>
        <p:spPr>
          <a:xfrm>
            <a:off x="1079640" y="853920"/>
            <a:ext cx="7977960" cy="1015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Sono generate dalle Mappe dei Dati dal campo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(Mappa del suolo, di umidità, di vigore e di produzione)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u="sng" strike="noStrike" spc="-1">
                <a:solidFill>
                  <a:srgbClr val="464646"/>
                </a:solidFill>
                <a:uFillTx/>
                <a:latin typeface="Tahoma"/>
                <a:ea typeface="DejaVu Sans"/>
              </a:rPr>
              <a:t>per l’utilizzo con attrezzature a “RATEO  VARIABILE”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b="0" strike="noStrike" spc="-1">
                <a:solidFill>
                  <a:srgbClr val="878889"/>
                </a:solidFill>
                <a:latin typeface="Tahoma"/>
                <a:ea typeface="DejaVu Sans"/>
              </a:rPr>
              <a:t>    </a:t>
            </a: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901"/>
              </a:spcBef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200" b="1" i="1" strike="noStrike" spc="-1">
                <a:solidFill>
                  <a:srgbClr val="878889"/>
                </a:solidFill>
                <a:latin typeface="Tahoma"/>
                <a:ea typeface="DejaVu Sans"/>
              </a:rPr>
              <a:t>     </a:t>
            </a:r>
            <a:endParaRPr lang="it-IT" sz="1200" b="0" strike="noStrike" spc="-1">
              <a:latin typeface="Arial"/>
            </a:endParaRPr>
          </a:p>
        </p:txBody>
      </p:sp>
      <p:pic>
        <p:nvPicPr>
          <p:cNvPr id="304" name="Picture 7" descr="grafico-1-mais"/>
          <p:cNvPicPr/>
          <p:nvPr/>
        </p:nvPicPr>
        <p:blipFill>
          <a:blip r:embed="rId2"/>
          <a:srcRect l="21258" t="29393" r="47239"/>
          <a:stretch/>
        </p:blipFill>
        <p:spPr>
          <a:xfrm>
            <a:off x="2635200" y="1870200"/>
            <a:ext cx="4377600" cy="372528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CustomShape 1"/>
          <p:cNvSpPr/>
          <p:nvPr/>
        </p:nvSpPr>
        <p:spPr>
          <a:xfrm>
            <a:off x="901800" y="264960"/>
            <a:ext cx="9143280" cy="4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2800" b="1" strike="noStrike" spc="-1">
                <a:solidFill>
                  <a:srgbClr val="868686"/>
                </a:solidFill>
                <a:latin typeface="Tahoma"/>
                <a:ea typeface="Tahoma"/>
              </a:rPr>
              <a:t>MAPPE  di  PRESCRIZIONE  per  i  lavori  da  campo</a:t>
            </a:r>
            <a:endParaRPr lang="it-IT" sz="2800" b="0" strike="noStrike" spc="-1">
              <a:latin typeface="Arial"/>
            </a:endParaRPr>
          </a:p>
        </p:txBody>
      </p:sp>
      <p:sp>
        <p:nvSpPr>
          <p:cNvPr id="306" name="CustomShape 2"/>
          <p:cNvSpPr/>
          <p:nvPr/>
        </p:nvSpPr>
        <p:spPr>
          <a:xfrm>
            <a:off x="3262320" y="5340240"/>
            <a:ext cx="3750480" cy="1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7" name="CustomShape 3"/>
          <p:cNvSpPr/>
          <p:nvPr/>
        </p:nvSpPr>
        <p:spPr>
          <a:xfrm>
            <a:off x="1147680" y="1006560"/>
            <a:ext cx="7977960" cy="40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90000"/>
              </a:lnSpc>
              <a:spcBef>
                <a:spcPts val="479"/>
              </a:spcBef>
              <a:tabLst>
                <a:tab pos="0" algn="l"/>
              </a:tabLst>
            </a:pPr>
            <a:r>
              <a:rPr lang="it-IT" sz="2000" b="1" strike="noStrike" spc="-1">
                <a:solidFill>
                  <a:srgbClr val="464646"/>
                </a:solidFill>
                <a:latin typeface="Tahoma"/>
                <a:ea typeface="DejaVu Sans"/>
              </a:rPr>
              <a:t>               </a:t>
            </a:r>
            <a:r>
              <a:rPr lang="it-IT" sz="2400" b="1" u="sng" strike="noStrike" spc="-1">
                <a:solidFill>
                  <a:srgbClr val="464646"/>
                </a:solidFill>
                <a:uFillTx/>
                <a:latin typeface="Tahoma"/>
                <a:ea typeface="DejaVu Sans"/>
              </a:rPr>
              <a:t>Mappa  di  CONCIMAZIONE</a:t>
            </a:r>
            <a:r>
              <a:rPr lang="it-IT" sz="1600" b="0" strike="noStrike" spc="-1">
                <a:solidFill>
                  <a:srgbClr val="878889"/>
                </a:solidFill>
                <a:latin typeface="Tahoma"/>
                <a:ea typeface="DejaVu Sans"/>
              </a:rPr>
              <a:t>             </a:t>
            </a:r>
            <a:r>
              <a:rPr lang="it-IT" sz="1800" b="1" strike="noStrike" spc="-1">
                <a:solidFill>
                  <a:srgbClr val="464646"/>
                </a:solidFill>
                <a:latin typeface="Tahoma"/>
                <a:ea typeface="DejaVu Sans"/>
              </a:rPr>
              <a:t>(Kg/ha)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b="0" strike="noStrike" spc="-1">
                <a:solidFill>
                  <a:srgbClr val="878889"/>
                </a:solidFill>
                <a:latin typeface="Tahoma"/>
                <a:ea typeface="DejaVu Sans"/>
              </a:rPr>
              <a:t>    </a:t>
            </a: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901"/>
              </a:spcBef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200" b="1" i="1" strike="noStrike" spc="-1">
                <a:solidFill>
                  <a:srgbClr val="878889"/>
                </a:solidFill>
                <a:latin typeface="Tahoma"/>
                <a:ea typeface="DejaVu Sans"/>
              </a:rPr>
              <a:t>     </a:t>
            </a:r>
            <a:endParaRPr lang="it-IT" sz="1200" b="0" strike="noStrike" spc="-1">
              <a:latin typeface="Arial"/>
            </a:endParaRPr>
          </a:p>
        </p:txBody>
      </p:sp>
      <p:pic>
        <p:nvPicPr>
          <p:cNvPr id="308" name="Picture 13" descr="Risultati immagini per mappe di prescrizione per concimazione"/>
          <p:cNvPicPr/>
          <p:nvPr/>
        </p:nvPicPr>
        <p:blipFill>
          <a:blip r:embed="rId2"/>
          <a:srcRect l="9950" t="14495" r="10394" b="8316"/>
          <a:stretch/>
        </p:blipFill>
        <p:spPr>
          <a:xfrm>
            <a:off x="1947960" y="1414440"/>
            <a:ext cx="5064840" cy="4187160"/>
          </a:xfrm>
          <a:prstGeom prst="rect">
            <a:avLst/>
          </a:prstGeom>
          <a:ln w="9525">
            <a:noFill/>
          </a:ln>
        </p:spPr>
      </p:pic>
      <p:pic>
        <p:nvPicPr>
          <p:cNvPr id="309" name="Picture 9" descr="Risultati immagini per mappe di prescrizione per concimazione"/>
          <p:cNvPicPr/>
          <p:nvPr/>
        </p:nvPicPr>
        <p:blipFill>
          <a:blip r:embed="rId3"/>
          <a:srcRect l="91543"/>
          <a:stretch/>
        </p:blipFill>
        <p:spPr>
          <a:xfrm>
            <a:off x="7396200" y="1414440"/>
            <a:ext cx="945360" cy="348228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CustomShape 1"/>
          <p:cNvSpPr/>
          <p:nvPr/>
        </p:nvSpPr>
        <p:spPr>
          <a:xfrm>
            <a:off x="1079640" y="301680"/>
            <a:ext cx="8681400" cy="575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2400" b="1" strike="noStrike" spc="-1">
                <a:solidFill>
                  <a:srgbClr val="868686"/>
                </a:solidFill>
                <a:latin typeface="Tahoma"/>
                <a:ea typeface="Tahoma"/>
              </a:rPr>
              <a:t>Attrezzature per distribuzione a “RATEO  VARIABILE”</a:t>
            </a:r>
            <a:r>
              <a:rPr lang="it-IT" sz="1800" b="1" strike="noStrike" spc="-1">
                <a:solidFill>
                  <a:srgbClr val="868686"/>
                </a:solidFill>
                <a:latin typeface="Tahoma"/>
                <a:ea typeface="Tahoma"/>
              </a:rPr>
              <a:t> (V.R.T. : Variable Rate Technology)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311" name="CustomShape 2"/>
          <p:cNvSpPr/>
          <p:nvPr/>
        </p:nvSpPr>
        <p:spPr>
          <a:xfrm>
            <a:off x="3262320" y="5340240"/>
            <a:ext cx="3750480" cy="1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2" name="CustomShape 3"/>
          <p:cNvSpPr/>
          <p:nvPr/>
        </p:nvSpPr>
        <p:spPr>
          <a:xfrm>
            <a:off x="1079640" y="982800"/>
            <a:ext cx="7977960" cy="3983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2400" b="1" u="sng" strike="noStrike" spc="-1">
                <a:solidFill>
                  <a:srgbClr val="464646"/>
                </a:solidFill>
                <a:uFillTx/>
                <a:latin typeface="Tahoma"/>
                <a:ea typeface="DejaVu Sans"/>
              </a:rPr>
              <a:t>SPANDICONCIMI</a:t>
            </a:r>
            <a:endParaRPr lang="it-IT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da  campo aperto, per fertilizzazione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ORGANICA                                                   MINERALE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    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901"/>
              </a:spcBef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200" b="1" i="1" strike="noStrike" spc="-1">
                <a:solidFill>
                  <a:srgbClr val="878889"/>
                </a:solidFill>
                <a:latin typeface="Tahoma"/>
                <a:ea typeface="DejaVu Sans"/>
              </a:rPr>
              <a:t>     </a:t>
            </a:r>
            <a:endParaRPr lang="it-IT" sz="1200" b="0" strike="noStrike" spc="-1">
              <a:latin typeface="Arial"/>
            </a:endParaRPr>
          </a:p>
        </p:txBody>
      </p:sp>
      <p:pic>
        <p:nvPicPr>
          <p:cNvPr id="313" name="Picture 10" descr="Risultati immagini per carri spandiletame"/>
          <p:cNvPicPr/>
          <p:nvPr/>
        </p:nvPicPr>
        <p:blipFill>
          <a:blip r:embed="rId2"/>
          <a:srcRect l="9652"/>
          <a:stretch/>
        </p:blipFill>
        <p:spPr>
          <a:xfrm>
            <a:off x="225360" y="2306520"/>
            <a:ext cx="4842720" cy="3017160"/>
          </a:xfrm>
          <a:prstGeom prst="rect">
            <a:avLst/>
          </a:prstGeom>
          <a:ln w="9525">
            <a:noFill/>
          </a:ln>
        </p:spPr>
      </p:pic>
      <p:pic>
        <p:nvPicPr>
          <p:cNvPr id="314" name="Picture 2"/>
          <p:cNvPicPr/>
          <p:nvPr/>
        </p:nvPicPr>
        <p:blipFill>
          <a:blip r:embed="rId3"/>
          <a:srcRect t="12045" r="13845"/>
          <a:stretch/>
        </p:blipFill>
        <p:spPr>
          <a:xfrm>
            <a:off x="5194440" y="2322360"/>
            <a:ext cx="4717440" cy="3001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CustomShape 1"/>
          <p:cNvSpPr/>
          <p:nvPr/>
        </p:nvSpPr>
        <p:spPr>
          <a:xfrm>
            <a:off x="1079640" y="264960"/>
            <a:ext cx="8681400" cy="612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2400" b="1" strike="noStrike" spc="-1">
                <a:solidFill>
                  <a:srgbClr val="868686"/>
                </a:solidFill>
                <a:latin typeface="Tahoma"/>
                <a:ea typeface="Tahoma"/>
              </a:rPr>
              <a:t>Attrezzature per distribuzione a “RATEO  VARIABILE” </a:t>
            </a:r>
            <a:r>
              <a:rPr lang="it-IT" sz="1800" b="1" strike="noStrike" spc="-1">
                <a:solidFill>
                  <a:srgbClr val="868686"/>
                </a:solidFill>
                <a:latin typeface="Tahoma"/>
                <a:ea typeface="Tahoma"/>
              </a:rPr>
              <a:t>(V.R.T. : Variable Rate Technology)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316" name="CustomShape 2"/>
          <p:cNvSpPr/>
          <p:nvPr/>
        </p:nvSpPr>
        <p:spPr>
          <a:xfrm>
            <a:off x="1079640" y="982800"/>
            <a:ext cx="7977960" cy="3983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2400" b="1" u="sng" strike="noStrike" spc="-1">
                <a:solidFill>
                  <a:srgbClr val="464646"/>
                </a:solidFill>
                <a:uFillTx/>
                <a:latin typeface="Tahoma"/>
                <a:ea typeface="DejaVu Sans"/>
              </a:rPr>
              <a:t>SPANDICONCIMI</a:t>
            </a:r>
            <a:endParaRPr lang="it-IT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per  colture  specializzate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a  distribuzione  LOCALIZZATA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    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901"/>
              </a:spcBef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200" b="1" i="1" strike="noStrike" spc="-1">
                <a:solidFill>
                  <a:srgbClr val="878889"/>
                </a:solidFill>
                <a:latin typeface="Tahoma"/>
                <a:ea typeface="DejaVu Sans"/>
              </a:rPr>
              <a:t>     </a:t>
            </a:r>
            <a:endParaRPr lang="it-IT" sz="1200" b="0" strike="noStrike" spc="-1">
              <a:latin typeface="Arial"/>
            </a:endParaRPr>
          </a:p>
        </p:txBody>
      </p:sp>
      <p:pic>
        <p:nvPicPr>
          <p:cNvPr id="317" name="Picture 2"/>
          <p:cNvPicPr/>
          <p:nvPr/>
        </p:nvPicPr>
        <p:blipFill>
          <a:blip r:embed="rId2"/>
          <a:stretch/>
        </p:blipFill>
        <p:spPr>
          <a:xfrm>
            <a:off x="2405160" y="1973160"/>
            <a:ext cx="5326920" cy="3553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CustomShape 1"/>
          <p:cNvSpPr/>
          <p:nvPr/>
        </p:nvSpPr>
        <p:spPr>
          <a:xfrm>
            <a:off x="1079640" y="264960"/>
            <a:ext cx="8681400" cy="612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2400" b="1" strike="noStrike" spc="-1">
                <a:solidFill>
                  <a:srgbClr val="868686"/>
                </a:solidFill>
                <a:latin typeface="Tahoma"/>
                <a:ea typeface="Tahoma"/>
              </a:rPr>
              <a:t>Attrezzature per distribuzione a “RATEO  VARIABILE” </a:t>
            </a:r>
            <a:r>
              <a:rPr lang="it-IT" sz="1800" b="1" strike="noStrike" spc="-1">
                <a:solidFill>
                  <a:srgbClr val="868686"/>
                </a:solidFill>
                <a:latin typeface="Tahoma"/>
                <a:ea typeface="Tahoma"/>
              </a:rPr>
              <a:t>(V.R.T. : Variable Rate Technology)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319" name="CustomShape 2"/>
          <p:cNvSpPr/>
          <p:nvPr/>
        </p:nvSpPr>
        <p:spPr>
          <a:xfrm>
            <a:off x="1079640" y="982800"/>
            <a:ext cx="7977960" cy="1223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2400" b="1" u="sng" strike="noStrike" spc="-1">
                <a:solidFill>
                  <a:srgbClr val="464646"/>
                </a:solidFill>
                <a:uFillTx/>
                <a:latin typeface="Tahoma"/>
                <a:ea typeface="DejaVu Sans"/>
              </a:rPr>
              <a:t>CARRIBOTTE</a:t>
            </a:r>
            <a:endParaRPr lang="it-IT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per  concimazione liquida con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LIQUAMI                                             DIGESTATO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    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901"/>
              </a:spcBef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200" b="1" i="1" strike="noStrike" spc="-1">
                <a:solidFill>
                  <a:srgbClr val="878889"/>
                </a:solidFill>
                <a:latin typeface="Tahoma"/>
                <a:ea typeface="DejaVu Sans"/>
              </a:rPr>
              <a:t>     </a:t>
            </a:r>
            <a:endParaRPr lang="it-IT" sz="1200" b="0" strike="noStrike" spc="-1">
              <a:latin typeface="Arial"/>
            </a:endParaRPr>
          </a:p>
        </p:txBody>
      </p:sp>
      <p:pic>
        <p:nvPicPr>
          <p:cNvPr id="320" name="Picture 13" descr="Immagine correlata"/>
          <p:cNvPicPr/>
          <p:nvPr/>
        </p:nvPicPr>
        <p:blipFill>
          <a:blip r:embed="rId2"/>
          <a:stretch/>
        </p:blipFill>
        <p:spPr>
          <a:xfrm>
            <a:off x="768240" y="2401920"/>
            <a:ext cx="4122000" cy="3034440"/>
          </a:xfrm>
          <a:prstGeom prst="rect">
            <a:avLst/>
          </a:prstGeom>
          <a:ln w="9525">
            <a:noFill/>
          </a:ln>
        </p:spPr>
      </p:pic>
      <p:pic>
        <p:nvPicPr>
          <p:cNvPr id="321" name="Picture 9" descr="liquami_Foto-1"/>
          <p:cNvPicPr/>
          <p:nvPr/>
        </p:nvPicPr>
        <p:blipFill>
          <a:blip r:embed="rId3"/>
          <a:srcRect r="11724"/>
          <a:stretch/>
        </p:blipFill>
        <p:spPr>
          <a:xfrm>
            <a:off x="5202360" y="2401920"/>
            <a:ext cx="4002840" cy="303444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CustomShape 1"/>
          <p:cNvSpPr/>
          <p:nvPr/>
        </p:nvSpPr>
        <p:spPr>
          <a:xfrm>
            <a:off x="1079640" y="264960"/>
            <a:ext cx="8681400" cy="4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3000" b="1" strike="noStrike" spc="-1">
                <a:solidFill>
                  <a:srgbClr val="868686"/>
                </a:solidFill>
                <a:latin typeface="Tahoma"/>
                <a:ea typeface="Tahoma"/>
              </a:rPr>
              <a:t>ISO - Bus</a:t>
            </a:r>
            <a:endParaRPr lang="it-IT" sz="3000" b="0" strike="noStrike" spc="-1">
              <a:latin typeface="Arial"/>
            </a:endParaRPr>
          </a:p>
        </p:txBody>
      </p:sp>
      <p:sp>
        <p:nvSpPr>
          <p:cNvPr id="323" name="CustomShape 2"/>
          <p:cNvSpPr/>
          <p:nvPr/>
        </p:nvSpPr>
        <p:spPr>
          <a:xfrm>
            <a:off x="3262320" y="5340240"/>
            <a:ext cx="3750480" cy="1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4" name="CustomShape 3"/>
          <p:cNvSpPr/>
          <p:nvPr/>
        </p:nvSpPr>
        <p:spPr>
          <a:xfrm>
            <a:off x="1079640" y="771480"/>
            <a:ext cx="7977960" cy="1421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Consente di utilizzare applicazioni connesse a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 sistemi DGPS (Differential Global Positioning System)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e a sensori di precisione che permettono 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AUTOMAZIONI e TRACCIABILITA’ 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in ogni lavorazione 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600" b="0" strike="noStrike" spc="-1">
                <a:solidFill>
                  <a:srgbClr val="878889"/>
                </a:solidFill>
                <a:latin typeface="Tahoma"/>
                <a:ea typeface="DejaVu Sans"/>
              </a:rPr>
              <a:t> </a:t>
            </a:r>
            <a:endParaRPr lang="it-IT" sz="16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b="0" strike="noStrike" spc="-1">
                <a:solidFill>
                  <a:srgbClr val="878889"/>
                </a:solidFill>
                <a:latin typeface="Tahoma"/>
                <a:ea typeface="DejaVu Sans"/>
              </a:rPr>
              <a:t>    </a:t>
            </a: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901"/>
              </a:spcBef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200" b="1" i="1" strike="noStrike" spc="-1">
                <a:solidFill>
                  <a:srgbClr val="878889"/>
                </a:solidFill>
                <a:latin typeface="Tahoma"/>
                <a:ea typeface="DejaVu Sans"/>
              </a:rPr>
              <a:t>     </a:t>
            </a:r>
            <a:endParaRPr lang="it-IT" sz="1200" b="0" strike="noStrike" spc="-1">
              <a:latin typeface="Arial"/>
            </a:endParaRPr>
          </a:p>
        </p:txBody>
      </p:sp>
      <p:pic>
        <p:nvPicPr>
          <p:cNvPr id="325" name="Immagine 2"/>
          <p:cNvPicPr/>
          <p:nvPr/>
        </p:nvPicPr>
        <p:blipFill>
          <a:blip r:embed="rId2"/>
          <a:stretch/>
        </p:blipFill>
        <p:spPr>
          <a:xfrm>
            <a:off x="263520" y="2225520"/>
            <a:ext cx="4440960" cy="3331440"/>
          </a:xfrm>
          <a:prstGeom prst="rect">
            <a:avLst/>
          </a:prstGeom>
          <a:ln w="9525">
            <a:noFill/>
          </a:ln>
        </p:spPr>
      </p:pic>
      <p:pic>
        <p:nvPicPr>
          <p:cNvPr id="326" name="Immagine 1"/>
          <p:cNvPicPr/>
          <p:nvPr/>
        </p:nvPicPr>
        <p:blipFill>
          <a:blip r:embed="rId3"/>
          <a:srcRect l="14620" t="38896" r="23671"/>
          <a:stretch/>
        </p:blipFill>
        <p:spPr>
          <a:xfrm>
            <a:off x="4924440" y="2212920"/>
            <a:ext cx="5087160" cy="334404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CustomShape 1"/>
          <p:cNvSpPr/>
          <p:nvPr/>
        </p:nvSpPr>
        <p:spPr>
          <a:xfrm>
            <a:off x="1079640" y="264960"/>
            <a:ext cx="8681400" cy="4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3000" b="1" strike="noStrike" spc="-1">
                <a:solidFill>
                  <a:srgbClr val="868686"/>
                </a:solidFill>
                <a:latin typeface="Tahoma"/>
                <a:ea typeface="Tahoma"/>
              </a:rPr>
              <a:t>ISO - Bus</a:t>
            </a:r>
            <a:endParaRPr lang="it-IT" sz="3000" b="0" strike="noStrike" spc="-1">
              <a:latin typeface="Arial"/>
            </a:endParaRPr>
          </a:p>
        </p:txBody>
      </p:sp>
      <p:sp>
        <p:nvSpPr>
          <p:cNvPr id="328" name="CustomShape 2"/>
          <p:cNvSpPr/>
          <p:nvPr/>
        </p:nvSpPr>
        <p:spPr>
          <a:xfrm>
            <a:off x="3262320" y="5340240"/>
            <a:ext cx="3750480" cy="1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9" name="CustomShape 3"/>
          <p:cNvSpPr/>
          <p:nvPr/>
        </p:nvSpPr>
        <p:spPr>
          <a:xfrm>
            <a:off x="1079640" y="739800"/>
            <a:ext cx="7977960" cy="2369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2400" b="1" u="sng" strike="noStrike" spc="-1">
                <a:solidFill>
                  <a:srgbClr val="464646"/>
                </a:solidFill>
                <a:uFillTx/>
                <a:latin typeface="Tahoma"/>
                <a:ea typeface="DejaVu Sans"/>
              </a:rPr>
              <a:t>DISPLAY  e  SOFTWARE  di  elevato  livello</a:t>
            </a:r>
            <a:endParaRPr lang="it-IT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 marL="216000" indent="-215640" algn="ctr">
              <a:lnSpc>
                <a:spcPct val="100000"/>
              </a:lnSpc>
              <a:buClr>
                <a:srgbClr val="46464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 Registrazione di dati provenienti da sistemi di rilievo: 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stato vegetativo, produttività, analisi del prodotto raccolto</a:t>
            </a:r>
            <a:endParaRPr lang="it-IT" sz="1800" b="0" strike="noStrike" spc="-1">
              <a:latin typeface="Arial"/>
            </a:endParaRPr>
          </a:p>
          <a:p>
            <a:pPr marL="216000" indent="-215640" algn="ctr">
              <a:lnSpc>
                <a:spcPct val="100000"/>
              </a:lnSpc>
              <a:buClr>
                <a:srgbClr val="46464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 Gestione delle attrezzature con distribuzione a 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“rateo variabile” e da attrezzo a trattore (ISO-Bus classe 3)</a:t>
            </a:r>
            <a:endParaRPr lang="it-IT" sz="1800" b="0" strike="noStrike" spc="-1">
              <a:latin typeface="Arial"/>
            </a:endParaRPr>
          </a:p>
          <a:p>
            <a:pPr marL="216000" indent="-215640" algn="ctr">
              <a:lnSpc>
                <a:spcPct val="100000"/>
              </a:lnSpc>
              <a:buClr>
                <a:srgbClr val="46464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 Controllo funzioni del trattore e dell’attrezzo </a:t>
            </a:r>
            <a:endParaRPr lang="it-IT" sz="1800" b="0" strike="noStrike" spc="-1">
              <a:latin typeface="Arial"/>
            </a:endParaRPr>
          </a:p>
          <a:p>
            <a:pPr marL="216000" indent="-215640" algn="ctr">
              <a:lnSpc>
                <a:spcPct val="100000"/>
              </a:lnSpc>
              <a:buClr>
                <a:srgbClr val="46464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 Scarico dei dati nel sistema aziendale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 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    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901"/>
              </a:spcBef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200" b="1" i="1" strike="noStrike" spc="-1">
                <a:solidFill>
                  <a:srgbClr val="878889"/>
                </a:solidFill>
                <a:latin typeface="Tahoma"/>
                <a:ea typeface="DejaVu Sans"/>
              </a:rPr>
              <a:t>     </a:t>
            </a:r>
            <a:endParaRPr lang="it-IT" sz="1200" b="0" strike="noStrike" spc="-1">
              <a:latin typeface="Arial"/>
            </a:endParaRPr>
          </a:p>
        </p:txBody>
      </p:sp>
      <p:pic>
        <p:nvPicPr>
          <p:cNvPr id="330" name="Picture 13" descr="Risultati immagini per Deutz Agrosky"/>
          <p:cNvPicPr/>
          <p:nvPr/>
        </p:nvPicPr>
        <p:blipFill>
          <a:blip r:embed="rId2"/>
          <a:srcRect l="34089" r="21847" b="40204"/>
          <a:stretch/>
        </p:blipFill>
        <p:spPr>
          <a:xfrm>
            <a:off x="954000" y="3114720"/>
            <a:ext cx="3555360" cy="2469600"/>
          </a:xfrm>
          <a:prstGeom prst="rect">
            <a:avLst/>
          </a:prstGeom>
          <a:ln w="9525">
            <a:noFill/>
          </a:ln>
        </p:spPr>
      </p:pic>
      <p:pic>
        <p:nvPicPr>
          <p:cNvPr id="331" name="Immagine 1"/>
          <p:cNvPicPr/>
          <p:nvPr/>
        </p:nvPicPr>
        <p:blipFill>
          <a:blip r:embed="rId3"/>
          <a:srcRect r="8652"/>
          <a:stretch/>
        </p:blipFill>
        <p:spPr>
          <a:xfrm>
            <a:off x="5473800" y="3103560"/>
            <a:ext cx="3583800" cy="248040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CustomShape 1"/>
          <p:cNvSpPr/>
          <p:nvPr/>
        </p:nvSpPr>
        <p:spPr>
          <a:xfrm>
            <a:off x="817560" y="217440"/>
            <a:ext cx="9240120" cy="4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2800" b="1" strike="noStrike" spc="-1">
                <a:solidFill>
                  <a:srgbClr val="868686"/>
                </a:solidFill>
                <a:latin typeface="Tahoma"/>
                <a:ea typeface="Tahoma"/>
              </a:rPr>
              <a:t>MAPPE  di  PRESCRIZIONE  per  i  lavori  da  campo</a:t>
            </a:r>
            <a:endParaRPr lang="it-IT" sz="2800" b="0" strike="noStrike" spc="-1">
              <a:latin typeface="Arial"/>
            </a:endParaRPr>
          </a:p>
        </p:txBody>
      </p:sp>
      <p:sp>
        <p:nvSpPr>
          <p:cNvPr id="333" name="CustomShape 2"/>
          <p:cNvSpPr/>
          <p:nvPr/>
        </p:nvSpPr>
        <p:spPr>
          <a:xfrm>
            <a:off x="3262320" y="5340240"/>
            <a:ext cx="3750480" cy="1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4" name="CustomShape 3"/>
          <p:cNvSpPr/>
          <p:nvPr/>
        </p:nvSpPr>
        <p:spPr>
          <a:xfrm>
            <a:off x="1092240" y="885960"/>
            <a:ext cx="7977960" cy="491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600" b="0" strike="noStrike" spc="-1">
                <a:solidFill>
                  <a:srgbClr val="464646"/>
                </a:solidFill>
                <a:latin typeface="Tahoma"/>
                <a:ea typeface="DejaVu Sans"/>
              </a:rPr>
              <a:t>                                          </a:t>
            </a:r>
            <a:r>
              <a:rPr lang="it-IT" sz="2400" b="1" strike="noStrike" spc="-1">
                <a:solidFill>
                  <a:srgbClr val="464646"/>
                </a:solidFill>
                <a:latin typeface="Tahoma"/>
                <a:ea typeface="DejaVu Sans"/>
              </a:rPr>
              <a:t>Mappa  di  </a:t>
            </a:r>
            <a:r>
              <a:rPr lang="it-IT" sz="2400" b="1" u="sng" strike="noStrike" spc="-1">
                <a:solidFill>
                  <a:srgbClr val="464646"/>
                </a:solidFill>
                <a:uFillTx/>
                <a:latin typeface="Tahoma"/>
                <a:ea typeface="DejaVu Sans"/>
              </a:rPr>
              <a:t>SEMINA</a:t>
            </a:r>
            <a:endParaRPr lang="it-IT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b="0" strike="noStrike" spc="-1">
                <a:solidFill>
                  <a:srgbClr val="878889"/>
                </a:solidFill>
                <a:latin typeface="Tahoma"/>
                <a:ea typeface="DejaVu Sans"/>
              </a:rPr>
              <a:t>    </a:t>
            </a: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901"/>
              </a:spcBef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200" b="1" i="1" strike="noStrike" spc="-1">
                <a:solidFill>
                  <a:srgbClr val="878889"/>
                </a:solidFill>
                <a:latin typeface="Tahoma"/>
                <a:ea typeface="DejaVu Sans"/>
              </a:rPr>
              <a:t>     </a:t>
            </a:r>
            <a:endParaRPr lang="it-IT" sz="1200" b="0" strike="noStrike" spc="-1">
              <a:latin typeface="Arial"/>
            </a:endParaRPr>
          </a:p>
        </p:txBody>
      </p:sp>
      <p:pic>
        <p:nvPicPr>
          <p:cNvPr id="335" name="Picture 8" descr="Risultati immagini per mappe di prescrizione per analisi del terreno"/>
          <p:cNvPicPr/>
          <p:nvPr/>
        </p:nvPicPr>
        <p:blipFill>
          <a:blip r:embed="rId2"/>
          <a:stretch/>
        </p:blipFill>
        <p:spPr>
          <a:xfrm>
            <a:off x="2206800" y="1378080"/>
            <a:ext cx="5535000" cy="415044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CustomShape 1"/>
          <p:cNvSpPr/>
          <p:nvPr/>
        </p:nvSpPr>
        <p:spPr>
          <a:xfrm>
            <a:off x="884160" y="422280"/>
            <a:ext cx="8681400" cy="4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2400" b="1" strike="noStrike" spc="-1">
                <a:solidFill>
                  <a:srgbClr val="868686"/>
                </a:solidFill>
                <a:latin typeface="Tahoma"/>
                <a:ea typeface="Tahoma"/>
              </a:rPr>
              <a:t>Attrezzature per distribuzione a “RATEO  VARIABILE”</a:t>
            </a:r>
            <a:r>
              <a:rPr lang="it-IT" sz="1800" b="1" strike="noStrike" spc="-1">
                <a:solidFill>
                  <a:srgbClr val="868686"/>
                </a:solidFill>
                <a:latin typeface="Tahoma"/>
                <a:ea typeface="Tahoma"/>
              </a:rPr>
              <a:t> (V.R.T. : Variable Rate Technology)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337" name="CustomShape 2"/>
          <p:cNvSpPr/>
          <p:nvPr/>
        </p:nvSpPr>
        <p:spPr>
          <a:xfrm>
            <a:off x="3262320" y="5340240"/>
            <a:ext cx="3750480" cy="1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8" name="CustomShape 3"/>
          <p:cNvSpPr/>
          <p:nvPr/>
        </p:nvSpPr>
        <p:spPr>
          <a:xfrm>
            <a:off x="1079640" y="982800"/>
            <a:ext cx="7977960" cy="67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b="0" strike="noStrike" spc="-1">
                <a:solidFill>
                  <a:srgbClr val="878889"/>
                </a:solidFill>
                <a:latin typeface="Tahoma"/>
                <a:ea typeface="DejaVu Sans"/>
              </a:rPr>
              <a:t>    </a:t>
            </a: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2400" b="1" strike="noStrike" spc="-1">
                <a:solidFill>
                  <a:srgbClr val="464646"/>
                </a:solidFill>
                <a:latin typeface="Tahoma"/>
                <a:ea typeface="DejaVu Sans"/>
              </a:rPr>
              <a:t>         </a:t>
            </a:r>
            <a:r>
              <a:rPr lang="it-IT" sz="2400" b="1" u="sng" strike="noStrike" spc="-1">
                <a:solidFill>
                  <a:srgbClr val="464646"/>
                </a:solidFill>
                <a:uFillTx/>
                <a:latin typeface="Tahoma"/>
                <a:ea typeface="DejaVu Sans"/>
              </a:rPr>
              <a:t>SEMINATRICE</a:t>
            </a:r>
            <a:r>
              <a:rPr lang="it-IT" sz="2400" b="1" strike="noStrike" spc="-1">
                <a:solidFill>
                  <a:srgbClr val="464646"/>
                </a:solidFill>
                <a:latin typeface="Tahoma"/>
                <a:ea typeface="DejaVu Sans"/>
              </a:rPr>
              <a:t>                                </a:t>
            </a:r>
            <a:r>
              <a:rPr lang="it-IT" sz="2400" b="1" u="sng" strike="noStrike" spc="-1">
                <a:solidFill>
                  <a:srgbClr val="464646"/>
                </a:solidFill>
                <a:uFillTx/>
                <a:latin typeface="Tahoma"/>
                <a:ea typeface="DejaVu Sans"/>
              </a:rPr>
              <a:t>DISPLAY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901"/>
              </a:spcBef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200" b="1" i="1" strike="noStrike" spc="-1">
                <a:solidFill>
                  <a:srgbClr val="878889"/>
                </a:solidFill>
                <a:latin typeface="Tahoma"/>
                <a:ea typeface="DejaVu Sans"/>
              </a:rPr>
              <a:t>     </a:t>
            </a:r>
            <a:endParaRPr lang="it-IT" sz="1200" b="0" strike="noStrike" spc="-1">
              <a:latin typeface="Arial"/>
            </a:endParaRPr>
          </a:p>
        </p:txBody>
      </p:sp>
      <p:pic>
        <p:nvPicPr>
          <p:cNvPr id="339" name="Picture 5" descr="Incommand1200-2-370x296"/>
          <p:cNvPicPr/>
          <p:nvPr/>
        </p:nvPicPr>
        <p:blipFill>
          <a:blip r:embed="rId2"/>
          <a:srcRect l="5169" t="8644" r="6527" b="9142"/>
          <a:stretch/>
        </p:blipFill>
        <p:spPr>
          <a:xfrm>
            <a:off x="6032520" y="2046240"/>
            <a:ext cx="3402720" cy="2532960"/>
          </a:xfrm>
          <a:prstGeom prst="rect">
            <a:avLst/>
          </a:prstGeom>
          <a:ln w="9525">
            <a:noFill/>
          </a:ln>
        </p:spPr>
      </p:pic>
      <p:pic>
        <p:nvPicPr>
          <p:cNvPr id="340" name="Picture 4" descr="videoplayback"/>
          <p:cNvPicPr/>
          <p:nvPr/>
        </p:nvPicPr>
        <p:blipFill>
          <a:blip r:embed="rId3"/>
          <a:stretch/>
        </p:blipFill>
        <p:spPr>
          <a:xfrm>
            <a:off x="431640" y="1913040"/>
            <a:ext cx="4974480" cy="279972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CustomShape 1"/>
          <p:cNvSpPr/>
          <p:nvPr/>
        </p:nvSpPr>
        <p:spPr>
          <a:xfrm>
            <a:off x="969840" y="433440"/>
            <a:ext cx="8681400" cy="472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2400" b="1" strike="noStrike" spc="-1">
                <a:solidFill>
                  <a:srgbClr val="868686"/>
                </a:solidFill>
                <a:latin typeface="Tahoma"/>
                <a:ea typeface="Tahoma"/>
              </a:rPr>
              <a:t>Attrezzature per distribuzione a “RATEO  VARIABILE”</a:t>
            </a:r>
            <a:r>
              <a:rPr lang="it-IT" sz="1800" b="1" strike="noStrike" spc="-1">
                <a:solidFill>
                  <a:srgbClr val="868686"/>
                </a:solidFill>
                <a:latin typeface="Tahoma"/>
                <a:ea typeface="Tahoma"/>
              </a:rPr>
              <a:t> (V.R.T. : Variable Rate Technology)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342" name="CustomShape 2"/>
          <p:cNvSpPr/>
          <p:nvPr/>
        </p:nvSpPr>
        <p:spPr>
          <a:xfrm>
            <a:off x="5102280" y="1695600"/>
            <a:ext cx="4617360" cy="643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Semina “a diamante”  o “a quinconce”</a:t>
            </a:r>
            <a:br/>
            <a:endParaRPr lang="it-IT" sz="1800" b="0" strike="noStrike" spc="-1">
              <a:latin typeface="Arial"/>
            </a:endParaRPr>
          </a:p>
        </p:txBody>
      </p:sp>
      <p:sp>
        <p:nvSpPr>
          <p:cNvPr id="343" name="CustomShape 3"/>
          <p:cNvSpPr/>
          <p:nvPr/>
        </p:nvSpPr>
        <p:spPr>
          <a:xfrm>
            <a:off x="1190520" y="1106640"/>
            <a:ext cx="4990320" cy="108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2400" b="1" strike="noStrike" spc="-1">
                <a:solidFill>
                  <a:srgbClr val="878889"/>
                </a:solidFill>
                <a:latin typeface="Tahoma"/>
                <a:ea typeface="DejaVu Sans"/>
              </a:rPr>
              <a:t>                               </a:t>
            </a:r>
            <a:r>
              <a:rPr lang="it-IT" sz="2400" b="1" u="sng" strike="noStrike" spc="-1">
                <a:solidFill>
                  <a:srgbClr val="464646"/>
                </a:solidFill>
                <a:uFillTx/>
                <a:latin typeface="Tahoma"/>
                <a:ea typeface="DejaVu Sans"/>
              </a:rPr>
              <a:t>SEMINATRICE</a:t>
            </a:r>
            <a:br/>
            <a:r>
              <a:rPr lang="it-IT" sz="1800" b="1" i="1" strike="noStrike" spc="-1">
                <a:solidFill>
                  <a:srgbClr val="000000"/>
                </a:solidFill>
                <a:latin typeface="Arial"/>
                <a:ea typeface="DejaVu Sans"/>
              </a:rPr>
              <a:t>   </a:t>
            </a:r>
            <a:br/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Nessuna sovrapposizione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901"/>
              </a:spcBef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200" b="1" i="1" strike="noStrike" spc="-1">
                <a:solidFill>
                  <a:srgbClr val="878889"/>
                </a:solidFill>
                <a:latin typeface="Tahoma"/>
                <a:ea typeface="DejaVu Sans"/>
              </a:rPr>
              <a:t>     </a:t>
            </a:r>
            <a:endParaRPr lang="it-IT" sz="1200" b="0" strike="noStrike" spc="-1">
              <a:latin typeface="Arial"/>
            </a:endParaRPr>
          </a:p>
        </p:txBody>
      </p:sp>
      <p:pic>
        <p:nvPicPr>
          <p:cNvPr id="344" name="Picture 4" descr="agricoltura-di-precisione_01_Mais-seminato-a-rateo-variabile"/>
          <p:cNvPicPr/>
          <p:nvPr/>
        </p:nvPicPr>
        <p:blipFill>
          <a:blip r:embed="rId2"/>
          <a:srcRect l="12392" t="28435"/>
          <a:stretch/>
        </p:blipFill>
        <p:spPr>
          <a:xfrm>
            <a:off x="403200" y="2394000"/>
            <a:ext cx="4448880" cy="2724840"/>
          </a:xfrm>
          <a:prstGeom prst="rect">
            <a:avLst/>
          </a:prstGeom>
          <a:ln w="9525">
            <a:noFill/>
          </a:ln>
        </p:spPr>
      </p:pic>
      <p:pic>
        <p:nvPicPr>
          <p:cNvPr id="345" name="Picture 9" descr="semina-diamante"/>
          <p:cNvPicPr/>
          <p:nvPr/>
        </p:nvPicPr>
        <p:blipFill>
          <a:blip r:embed="rId3"/>
          <a:stretch/>
        </p:blipFill>
        <p:spPr>
          <a:xfrm>
            <a:off x="5421240" y="2394000"/>
            <a:ext cx="4358520" cy="272484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1079640" y="264960"/>
            <a:ext cx="8681400" cy="4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3200" b="1" strike="noStrike" spc="-1">
                <a:solidFill>
                  <a:srgbClr val="868686"/>
                </a:solidFill>
                <a:latin typeface="Tahoma"/>
                <a:ea typeface="Tahoma"/>
              </a:rPr>
              <a:t>Navigatore  satellitare  per  uso agricolo</a:t>
            </a:r>
            <a:endParaRPr lang="it-IT" sz="3200" b="0" strike="noStrike" spc="-1">
              <a:latin typeface="Arial"/>
            </a:endParaRPr>
          </a:p>
        </p:txBody>
      </p:sp>
      <p:sp>
        <p:nvSpPr>
          <p:cNvPr id="134" name="CustomShape 2"/>
          <p:cNvSpPr/>
          <p:nvPr/>
        </p:nvSpPr>
        <p:spPr>
          <a:xfrm>
            <a:off x="3262320" y="5340240"/>
            <a:ext cx="3750480" cy="1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5" name="CustomShape 3"/>
          <p:cNvSpPr/>
          <p:nvPr/>
        </p:nvSpPr>
        <p:spPr>
          <a:xfrm>
            <a:off x="328680" y="890640"/>
            <a:ext cx="9546480" cy="2728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90000"/>
              </a:lnSpc>
              <a:spcBef>
                <a:spcPts val="751"/>
              </a:spcBef>
              <a:tabLst>
                <a:tab pos="0" algn="l"/>
              </a:tabLst>
            </a:pPr>
            <a:r>
              <a:rPr lang="it-IT" sz="1800" b="1" strike="noStrike" spc="-1">
                <a:solidFill>
                  <a:srgbClr val="464646"/>
                </a:solidFill>
                <a:latin typeface="Tahoma"/>
                <a:ea typeface="DejaVu Sans"/>
              </a:rPr>
              <a:t>Necessità</a:t>
            </a:r>
            <a:r>
              <a:rPr lang="it-IT" sz="1800" b="0" strike="noStrike" spc="-1">
                <a:solidFill>
                  <a:srgbClr val="464646"/>
                </a:solidFill>
                <a:latin typeface="Tahoma"/>
                <a:ea typeface="DejaVu Sans"/>
              </a:rPr>
              <a:t> di </a:t>
            </a:r>
            <a:r>
              <a:rPr lang="it-IT" sz="1800" b="1" strike="noStrike" spc="-1">
                <a:solidFill>
                  <a:srgbClr val="464646"/>
                </a:solidFill>
                <a:latin typeface="Tahoma"/>
                <a:ea typeface="DejaVu Sans"/>
              </a:rPr>
              <a:t>MAGGIOR PRECISIONE e VELOCITA’ DI ELABORAZIONE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751"/>
              </a:spcBef>
              <a:tabLst>
                <a:tab pos="0" algn="l"/>
              </a:tabLst>
            </a:pPr>
            <a:r>
              <a:rPr lang="it-IT" sz="1800" b="1" strike="noStrike" spc="-1">
                <a:solidFill>
                  <a:srgbClr val="464646"/>
                </a:solidFill>
                <a:latin typeface="Tahoma"/>
                <a:ea typeface="DejaVu Sans"/>
              </a:rPr>
              <a:t>per la gestione di numerose VARIABILI </a:t>
            </a:r>
            <a:endParaRPr lang="it-IT" sz="1800" b="0" strike="noStrike" spc="-1">
              <a:latin typeface="Arial"/>
            </a:endParaRPr>
          </a:p>
          <a:p>
            <a:pPr marL="360360" indent="-359280" algn="ctr">
              <a:lnSpc>
                <a:spcPct val="90000"/>
              </a:lnSpc>
              <a:spcBef>
                <a:spcPts val="751"/>
              </a:spcBef>
              <a:buClr>
                <a:srgbClr val="DA8D1B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 Slittamento delle ruote</a:t>
            </a:r>
            <a:endParaRPr lang="it-IT" sz="1800" b="0" strike="noStrike" spc="-1">
              <a:latin typeface="Arial"/>
            </a:endParaRPr>
          </a:p>
          <a:p>
            <a:pPr marL="360360" indent="-359280" algn="ctr">
              <a:lnSpc>
                <a:spcPct val="90000"/>
              </a:lnSpc>
              <a:spcBef>
                <a:spcPts val="751"/>
              </a:spcBef>
              <a:buClr>
                <a:srgbClr val="DA8D1B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 Vibrazioni e oscillazioni del trattore rispetto al terreno</a:t>
            </a:r>
            <a:endParaRPr lang="it-IT" sz="1800" b="0" strike="noStrike" spc="-1">
              <a:latin typeface="Arial"/>
            </a:endParaRPr>
          </a:p>
          <a:p>
            <a:pPr marL="360360" indent="-359280" algn="ctr">
              <a:lnSpc>
                <a:spcPct val="90000"/>
              </a:lnSpc>
              <a:spcBef>
                <a:spcPts val="751"/>
              </a:spcBef>
              <a:buClr>
                <a:srgbClr val="DA8D1B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 Ritardo fra sterzata e spostamento dell’attrezzo</a:t>
            </a:r>
            <a:endParaRPr lang="it-IT" sz="1800" b="0" strike="noStrike" spc="-1">
              <a:latin typeface="Arial"/>
            </a:endParaRPr>
          </a:p>
          <a:p>
            <a:pPr marL="360360" indent="-359280" algn="ctr">
              <a:lnSpc>
                <a:spcPct val="90000"/>
              </a:lnSpc>
              <a:spcBef>
                <a:spcPts val="751"/>
              </a:spcBef>
              <a:buClr>
                <a:srgbClr val="DA8D1B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 Deviazioni indotte dall’attrezzo</a:t>
            </a:r>
            <a:endParaRPr lang="it-IT" sz="1800" b="0" strike="noStrike" spc="-1">
              <a:latin typeface="Arial"/>
            </a:endParaRPr>
          </a:p>
          <a:p>
            <a:pPr marL="360360" indent="-359280" algn="ctr">
              <a:lnSpc>
                <a:spcPct val="90000"/>
              </a:lnSpc>
              <a:spcBef>
                <a:spcPts val="751"/>
              </a:spcBef>
              <a:buClr>
                <a:srgbClr val="DA8D1B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 Scivolamento laterale su terreni in pendenza</a:t>
            </a:r>
            <a:endParaRPr lang="it-IT" sz="1800" b="0" strike="noStrike" spc="-1">
              <a:latin typeface="Arial"/>
            </a:endParaRPr>
          </a:p>
          <a:p>
            <a:pPr marL="360360" indent="-359280" algn="ctr">
              <a:lnSpc>
                <a:spcPct val="90000"/>
              </a:lnSpc>
              <a:spcBef>
                <a:spcPts val="751"/>
              </a:spcBef>
              <a:buClr>
                <a:srgbClr val="DA8D1B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 Necessità di ritornare sullo stesso tracciato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751"/>
              </a:spcBef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</p:txBody>
      </p:sp>
      <p:pic>
        <p:nvPicPr>
          <p:cNvPr id="136" name="Picture 4" descr="42ef3937b979091cf46e2f58109b31fa"/>
          <p:cNvPicPr/>
          <p:nvPr/>
        </p:nvPicPr>
        <p:blipFill>
          <a:blip r:embed="rId2"/>
          <a:srcRect l="3375" r="10126"/>
          <a:stretch/>
        </p:blipFill>
        <p:spPr>
          <a:xfrm>
            <a:off x="2658960" y="3722760"/>
            <a:ext cx="4884120" cy="186624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CustomShape 1"/>
          <p:cNvSpPr/>
          <p:nvPr/>
        </p:nvSpPr>
        <p:spPr>
          <a:xfrm>
            <a:off x="841320" y="264960"/>
            <a:ext cx="9227520" cy="4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2800" b="1" strike="noStrike" spc="-1">
                <a:solidFill>
                  <a:srgbClr val="868686"/>
                </a:solidFill>
                <a:latin typeface="Tahoma"/>
                <a:ea typeface="Tahoma"/>
              </a:rPr>
              <a:t>MAPPE  di  PRESCRIZIONE  per  i  lavori  da  campo</a:t>
            </a:r>
            <a:endParaRPr lang="it-IT" sz="2800" b="0" strike="noStrike" spc="-1">
              <a:latin typeface="Arial"/>
            </a:endParaRPr>
          </a:p>
        </p:txBody>
      </p:sp>
      <p:sp>
        <p:nvSpPr>
          <p:cNvPr id="347" name="CustomShape 2"/>
          <p:cNvSpPr/>
          <p:nvPr/>
        </p:nvSpPr>
        <p:spPr>
          <a:xfrm>
            <a:off x="3470400" y="5568840"/>
            <a:ext cx="3749040" cy="1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8" name="CustomShape 3"/>
          <p:cNvSpPr/>
          <p:nvPr/>
        </p:nvSpPr>
        <p:spPr>
          <a:xfrm>
            <a:off x="1079640" y="982800"/>
            <a:ext cx="7977960" cy="455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2400" b="1" u="sng" strike="noStrike" spc="-1">
                <a:solidFill>
                  <a:srgbClr val="464646"/>
                </a:solidFill>
                <a:uFillTx/>
                <a:latin typeface="Tahoma"/>
                <a:ea typeface="DejaVu Sans"/>
              </a:rPr>
              <a:t>IRRIGAZIONE</a:t>
            </a:r>
            <a:br/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b="0" strike="noStrike" spc="-1">
                <a:solidFill>
                  <a:srgbClr val="878889"/>
                </a:solidFill>
                <a:latin typeface="Tahoma"/>
                <a:ea typeface="DejaVu Sans"/>
              </a:rPr>
              <a:t>    </a:t>
            </a: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901"/>
              </a:spcBef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200" b="1" i="1" strike="noStrike" spc="-1">
                <a:solidFill>
                  <a:srgbClr val="878889"/>
                </a:solidFill>
                <a:latin typeface="Tahoma"/>
                <a:ea typeface="DejaVu Sans"/>
              </a:rPr>
              <a:t>     </a:t>
            </a:r>
            <a:endParaRPr lang="it-IT" sz="1200" b="0" strike="noStrike" spc="-1">
              <a:latin typeface="Arial"/>
            </a:endParaRPr>
          </a:p>
        </p:txBody>
      </p:sp>
      <p:pic>
        <p:nvPicPr>
          <p:cNvPr id="349" name="Picture 11" descr="moody-zone-control_lo"/>
          <p:cNvPicPr/>
          <p:nvPr/>
        </p:nvPicPr>
        <p:blipFill>
          <a:blip r:embed="rId2"/>
          <a:stretch/>
        </p:blipFill>
        <p:spPr>
          <a:xfrm>
            <a:off x="3135240" y="1581120"/>
            <a:ext cx="4083840" cy="398700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CustomShape 1"/>
          <p:cNvSpPr/>
          <p:nvPr/>
        </p:nvSpPr>
        <p:spPr>
          <a:xfrm>
            <a:off x="961920" y="425520"/>
            <a:ext cx="8681400" cy="4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2400" b="1" strike="noStrike" spc="-1">
                <a:solidFill>
                  <a:srgbClr val="868686"/>
                </a:solidFill>
                <a:latin typeface="Tahoma"/>
                <a:ea typeface="Tahoma"/>
              </a:rPr>
              <a:t>Attrezzature per distribuzione a “RATEO  VARIABILE” </a:t>
            </a:r>
            <a:r>
              <a:rPr lang="it-IT" sz="2000" b="1" strike="noStrike" spc="-1">
                <a:solidFill>
                  <a:srgbClr val="868686"/>
                </a:solidFill>
                <a:latin typeface="Tahoma"/>
                <a:ea typeface="Tahoma"/>
              </a:rPr>
              <a:t>(V.R.T. : Variable Rate Technology)</a:t>
            </a:r>
            <a:endParaRPr lang="it-IT" sz="2000" b="0" strike="noStrike" spc="-1">
              <a:latin typeface="Arial"/>
            </a:endParaRPr>
          </a:p>
        </p:txBody>
      </p:sp>
      <p:sp>
        <p:nvSpPr>
          <p:cNvPr id="351" name="CustomShape 2"/>
          <p:cNvSpPr/>
          <p:nvPr/>
        </p:nvSpPr>
        <p:spPr>
          <a:xfrm>
            <a:off x="3262320" y="5340240"/>
            <a:ext cx="3750480" cy="1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2" name="CustomShape 3"/>
          <p:cNvSpPr/>
          <p:nvPr/>
        </p:nvSpPr>
        <p:spPr>
          <a:xfrm>
            <a:off x="1079640" y="982800"/>
            <a:ext cx="7977960" cy="129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br/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2400" b="1" u="sng" strike="noStrike" spc="-1">
                <a:solidFill>
                  <a:srgbClr val="464646"/>
                </a:solidFill>
                <a:uFillTx/>
                <a:latin typeface="Tahoma"/>
                <a:ea typeface="DejaVu Sans"/>
              </a:rPr>
              <a:t>IRRIGATORI ’’a PIVOT’’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b="0" strike="noStrike" spc="-1">
                <a:solidFill>
                  <a:srgbClr val="878889"/>
                </a:solidFill>
                <a:latin typeface="Tahoma"/>
                <a:ea typeface="DejaVu Sans"/>
              </a:rPr>
              <a:t>    </a:t>
            </a: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901"/>
              </a:spcBef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200" b="1" i="1" strike="noStrike" spc="-1">
                <a:solidFill>
                  <a:srgbClr val="878889"/>
                </a:solidFill>
                <a:latin typeface="Tahoma"/>
                <a:ea typeface="DejaVu Sans"/>
              </a:rPr>
              <a:t>     </a:t>
            </a:r>
            <a:endParaRPr lang="it-IT" sz="1200" b="0" strike="noStrike" spc="-1">
              <a:latin typeface="Arial"/>
            </a:endParaRPr>
          </a:p>
        </p:txBody>
      </p:sp>
      <p:pic>
        <p:nvPicPr>
          <p:cNvPr id="353" name="Picture 2"/>
          <p:cNvPicPr/>
          <p:nvPr/>
        </p:nvPicPr>
        <p:blipFill>
          <a:blip r:embed="rId2"/>
          <a:srcRect l="13176"/>
          <a:stretch/>
        </p:blipFill>
        <p:spPr>
          <a:xfrm>
            <a:off x="195120" y="2279520"/>
            <a:ext cx="4082400" cy="2231280"/>
          </a:xfrm>
          <a:prstGeom prst="rect">
            <a:avLst/>
          </a:prstGeom>
          <a:ln w="0">
            <a:noFill/>
          </a:ln>
        </p:spPr>
      </p:pic>
      <p:pic>
        <p:nvPicPr>
          <p:cNvPr id="354" name="Picture 3"/>
          <p:cNvPicPr/>
          <p:nvPr/>
        </p:nvPicPr>
        <p:blipFill>
          <a:blip r:embed="rId3"/>
          <a:stretch/>
        </p:blipFill>
        <p:spPr>
          <a:xfrm>
            <a:off x="4470480" y="2279520"/>
            <a:ext cx="5566680" cy="2258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CustomShape 1"/>
          <p:cNvSpPr/>
          <p:nvPr/>
        </p:nvSpPr>
        <p:spPr>
          <a:xfrm>
            <a:off x="1079640" y="266760"/>
            <a:ext cx="8681400" cy="4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2400" b="1" strike="noStrike" spc="-1">
                <a:solidFill>
                  <a:srgbClr val="868686"/>
                </a:solidFill>
                <a:latin typeface="Tahoma"/>
                <a:ea typeface="Tahoma"/>
              </a:rPr>
              <a:t>MAPPE  di  PRESCRIZIONE  per  i  lavori  da  campo</a:t>
            </a:r>
            <a:endParaRPr lang="it-IT" sz="2400" b="0" strike="noStrike" spc="-1">
              <a:latin typeface="Arial"/>
            </a:endParaRPr>
          </a:p>
        </p:txBody>
      </p:sp>
      <p:sp>
        <p:nvSpPr>
          <p:cNvPr id="356" name="CustomShape 2"/>
          <p:cNvSpPr/>
          <p:nvPr/>
        </p:nvSpPr>
        <p:spPr>
          <a:xfrm>
            <a:off x="3262320" y="5340240"/>
            <a:ext cx="3750480" cy="1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7" name="CustomShape 3"/>
          <p:cNvSpPr/>
          <p:nvPr/>
        </p:nvSpPr>
        <p:spPr>
          <a:xfrm>
            <a:off x="1079640" y="982800"/>
            <a:ext cx="7977960" cy="735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br/>
            <a:r>
              <a:rPr lang="it-IT" sz="2400" b="0" strike="noStrike" spc="-1">
                <a:solidFill>
                  <a:srgbClr val="464646"/>
                </a:solidFill>
                <a:latin typeface="Tahoma"/>
                <a:ea typeface="DejaVu Sans"/>
              </a:rPr>
              <a:t>Mappa  di  </a:t>
            </a:r>
            <a:r>
              <a:rPr lang="it-IT" sz="2400" b="1" u="sng" strike="noStrike" spc="-1">
                <a:solidFill>
                  <a:srgbClr val="464646"/>
                </a:solidFill>
                <a:uFillTx/>
                <a:latin typeface="Tahoma"/>
                <a:ea typeface="DejaVu Sans"/>
              </a:rPr>
              <a:t>IRRORAZIONE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b="0" strike="noStrike" spc="-1">
                <a:solidFill>
                  <a:srgbClr val="878889"/>
                </a:solidFill>
                <a:latin typeface="Tahoma"/>
                <a:ea typeface="DejaVu Sans"/>
              </a:rPr>
              <a:t>    </a:t>
            </a: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901"/>
              </a:spcBef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200" b="1" i="1" strike="noStrike" spc="-1">
                <a:solidFill>
                  <a:srgbClr val="878889"/>
                </a:solidFill>
                <a:latin typeface="Tahoma"/>
                <a:ea typeface="DejaVu Sans"/>
              </a:rPr>
              <a:t>     </a:t>
            </a:r>
            <a:endParaRPr lang="it-IT" sz="1200" b="0" strike="noStrike" spc="-1">
              <a:latin typeface="Arial"/>
            </a:endParaRPr>
          </a:p>
        </p:txBody>
      </p:sp>
      <p:pic>
        <p:nvPicPr>
          <p:cNvPr id="358" name="Picture 2"/>
          <p:cNvPicPr/>
          <p:nvPr/>
        </p:nvPicPr>
        <p:blipFill>
          <a:blip r:embed="rId2"/>
          <a:stretch/>
        </p:blipFill>
        <p:spPr>
          <a:xfrm>
            <a:off x="2771640" y="1814400"/>
            <a:ext cx="4593600" cy="3671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CustomShape 1"/>
          <p:cNvSpPr/>
          <p:nvPr/>
        </p:nvSpPr>
        <p:spPr>
          <a:xfrm>
            <a:off x="957240" y="419040"/>
            <a:ext cx="8681400" cy="472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2400" b="1" strike="noStrike" spc="-1">
                <a:solidFill>
                  <a:srgbClr val="868686"/>
                </a:solidFill>
                <a:latin typeface="Tahoma"/>
                <a:ea typeface="Tahoma"/>
              </a:rPr>
              <a:t>Attrezzature per distribuzione a “RATEO  VARIABILE” </a:t>
            </a:r>
            <a:r>
              <a:rPr lang="it-IT" sz="2000" b="1" strike="noStrike" spc="-1">
                <a:solidFill>
                  <a:srgbClr val="868686"/>
                </a:solidFill>
                <a:latin typeface="Tahoma"/>
                <a:ea typeface="Tahoma"/>
              </a:rPr>
              <a:t>(V.R.T. : Variable Rate Technology)</a:t>
            </a:r>
            <a:endParaRPr lang="it-IT" sz="2000" b="0" strike="noStrike" spc="-1">
              <a:latin typeface="Arial"/>
            </a:endParaRPr>
          </a:p>
        </p:txBody>
      </p:sp>
      <p:sp>
        <p:nvSpPr>
          <p:cNvPr id="360" name="CustomShape 2"/>
          <p:cNvSpPr/>
          <p:nvPr/>
        </p:nvSpPr>
        <p:spPr>
          <a:xfrm>
            <a:off x="3262320" y="5340240"/>
            <a:ext cx="3750480" cy="1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1" name="CustomShape 3"/>
          <p:cNvSpPr/>
          <p:nvPr/>
        </p:nvSpPr>
        <p:spPr>
          <a:xfrm>
            <a:off x="1079640" y="982800"/>
            <a:ext cx="7977960" cy="824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2400" b="1" u="sng" strike="noStrike" spc="-1">
                <a:solidFill>
                  <a:srgbClr val="464646"/>
                </a:solidFill>
                <a:uFillTx/>
                <a:latin typeface="Tahoma"/>
                <a:ea typeface="DejaVu Sans"/>
              </a:rPr>
              <a:t>IRRORATORI</a:t>
            </a:r>
            <a:endParaRPr lang="it-IT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per trattamenti a colture estensive da campo aperto</a:t>
            </a:r>
            <a:br/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b="0" strike="noStrike" spc="-1">
                <a:solidFill>
                  <a:srgbClr val="878889"/>
                </a:solidFill>
                <a:latin typeface="Tahoma"/>
                <a:ea typeface="DejaVu Sans"/>
              </a:rPr>
              <a:t>    </a:t>
            </a: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901"/>
              </a:spcBef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200" b="1" i="1" strike="noStrike" spc="-1">
                <a:solidFill>
                  <a:srgbClr val="878889"/>
                </a:solidFill>
                <a:latin typeface="Tahoma"/>
                <a:ea typeface="DejaVu Sans"/>
              </a:rPr>
              <a:t>     </a:t>
            </a:r>
            <a:endParaRPr lang="it-IT" sz="1200" b="0" strike="noStrike" spc="-1">
              <a:latin typeface="Arial"/>
            </a:endParaRPr>
          </a:p>
        </p:txBody>
      </p:sp>
      <p:pic>
        <p:nvPicPr>
          <p:cNvPr id="362" name="Picture 3"/>
          <p:cNvPicPr/>
          <p:nvPr/>
        </p:nvPicPr>
        <p:blipFill>
          <a:blip r:embed="rId2"/>
          <a:srcRect t="8787" b="25728"/>
          <a:stretch/>
        </p:blipFill>
        <p:spPr>
          <a:xfrm>
            <a:off x="2400480" y="1898640"/>
            <a:ext cx="5149080" cy="2056680"/>
          </a:xfrm>
          <a:prstGeom prst="rect">
            <a:avLst/>
          </a:prstGeom>
          <a:ln w="0">
            <a:noFill/>
          </a:ln>
        </p:spPr>
      </p:pic>
      <p:pic>
        <p:nvPicPr>
          <p:cNvPr id="363" name="Picture 4"/>
          <p:cNvPicPr/>
          <p:nvPr/>
        </p:nvPicPr>
        <p:blipFill>
          <a:blip r:embed="rId3"/>
          <a:stretch/>
        </p:blipFill>
        <p:spPr>
          <a:xfrm>
            <a:off x="766800" y="4156200"/>
            <a:ext cx="2853720" cy="1423440"/>
          </a:xfrm>
          <a:prstGeom prst="rect">
            <a:avLst/>
          </a:prstGeom>
          <a:ln w="0">
            <a:noFill/>
          </a:ln>
        </p:spPr>
      </p:pic>
      <p:pic>
        <p:nvPicPr>
          <p:cNvPr id="364" name="Picture 5"/>
          <p:cNvPicPr/>
          <p:nvPr/>
        </p:nvPicPr>
        <p:blipFill>
          <a:blip r:embed="rId4"/>
          <a:stretch/>
        </p:blipFill>
        <p:spPr>
          <a:xfrm>
            <a:off x="5719680" y="4156200"/>
            <a:ext cx="3245760" cy="1409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CustomShape 1"/>
          <p:cNvSpPr/>
          <p:nvPr/>
        </p:nvSpPr>
        <p:spPr>
          <a:xfrm>
            <a:off x="1079640" y="266760"/>
            <a:ext cx="8681400" cy="4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2400" b="1" strike="noStrike" spc="-1">
                <a:solidFill>
                  <a:srgbClr val="868686"/>
                </a:solidFill>
                <a:latin typeface="Tahoma"/>
                <a:ea typeface="Tahoma"/>
              </a:rPr>
              <a:t>Attrezzature per distribuzione a “RATEO  VARIABILE” </a:t>
            </a:r>
            <a:r>
              <a:rPr lang="it-IT" sz="2000" b="1" strike="noStrike" spc="-1">
                <a:solidFill>
                  <a:srgbClr val="868686"/>
                </a:solidFill>
                <a:latin typeface="Tahoma"/>
                <a:ea typeface="Tahoma"/>
              </a:rPr>
              <a:t>(V.R.T. : Variable Rate Technology)</a:t>
            </a:r>
            <a:endParaRPr lang="it-IT" sz="2000" b="0" strike="noStrike" spc="-1">
              <a:latin typeface="Arial"/>
            </a:endParaRPr>
          </a:p>
        </p:txBody>
      </p:sp>
      <p:sp>
        <p:nvSpPr>
          <p:cNvPr id="366" name="CustomShape 2"/>
          <p:cNvSpPr/>
          <p:nvPr/>
        </p:nvSpPr>
        <p:spPr>
          <a:xfrm>
            <a:off x="3262320" y="5340240"/>
            <a:ext cx="3750480" cy="1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7" name="CustomShape 3"/>
          <p:cNvSpPr/>
          <p:nvPr/>
        </p:nvSpPr>
        <p:spPr>
          <a:xfrm>
            <a:off x="1079640" y="982800"/>
            <a:ext cx="7977960" cy="845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2400" b="1" u="sng" strike="noStrike" spc="-1">
                <a:solidFill>
                  <a:srgbClr val="464646"/>
                </a:solidFill>
                <a:uFillTx/>
                <a:latin typeface="Tahoma"/>
                <a:ea typeface="DejaVu Sans"/>
              </a:rPr>
              <a:t>IRRORATORI</a:t>
            </a:r>
            <a:endParaRPr lang="it-IT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per trattamenti a colture a file da campo aperto</a:t>
            </a:r>
            <a:br/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b="0" strike="noStrike" spc="-1">
                <a:solidFill>
                  <a:srgbClr val="878889"/>
                </a:solidFill>
                <a:latin typeface="Tahoma"/>
                <a:ea typeface="DejaVu Sans"/>
              </a:rPr>
              <a:t>    </a:t>
            </a: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901"/>
              </a:spcBef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200" b="1" i="1" strike="noStrike" spc="-1">
                <a:solidFill>
                  <a:srgbClr val="878889"/>
                </a:solidFill>
                <a:latin typeface="Tahoma"/>
                <a:ea typeface="DejaVu Sans"/>
              </a:rPr>
              <a:t>     </a:t>
            </a:r>
            <a:endParaRPr lang="it-IT" sz="1200" b="0" strike="noStrike" spc="-1">
              <a:latin typeface="Arial"/>
            </a:endParaRPr>
          </a:p>
        </p:txBody>
      </p:sp>
      <p:pic>
        <p:nvPicPr>
          <p:cNvPr id="368" name="Picture 4"/>
          <p:cNvPicPr/>
          <p:nvPr/>
        </p:nvPicPr>
        <p:blipFill>
          <a:blip r:embed="rId2"/>
          <a:stretch/>
        </p:blipFill>
        <p:spPr>
          <a:xfrm>
            <a:off x="5137200" y="2311560"/>
            <a:ext cx="4818960" cy="2569320"/>
          </a:xfrm>
          <a:prstGeom prst="rect">
            <a:avLst/>
          </a:prstGeom>
          <a:ln w="0">
            <a:noFill/>
          </a:ln>
        </p:spPr>
      </p:pic>
      <p:pic>
        <p:nvPicPr>
          <p:cNvPr id="369" name="Picture 11" descr="Ideal-Supra_DSC_0656"/>
          <p:cNvPicPr/>
          <p:nvPr/>
        </p:nvPicPr>
        <p:blipFill>
          <a:blip r:embed="rId3"/>
          <a:srcRect l="9607" t="14387" r="8236" b="17126"/>
          <a:stretch/>
        </p:blipFill>
        <p:spPr>
          <a:xfrm>
            <a:off x="208080" y="2286000"/>
            <a:ext cx="4690440" cy="259488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CustomShape 1"/>
          <p:cNvSpPr/>
          <p:nvPr/>
        </p:nvSpPr>
        <p:spPr>
          <a:xfrm>
            <a:off x="1079640" y="266760"/>
            <a:ext cx="8681400" cy="4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2400" b="1" strike="noStrike" spc="-1">
                <a:solidFill>
                  <a:srgbClr val="868686"/>
                </a:solidFill>
                <a:latin typeface="Tahoma"/>
                <a:ea typeface="Tahoma"/>
              </a:rPr>
              <a:t>Attrezzature per distribuzione a “RATEO  VARIABILE” </a:t>
            </a:r>
            <a:r>
              <a:rPr lang="it-IT" sz="2000" b="1" strike="noStrike" spc="-1">
                <a:solidFill>
                  <a:srgbClr val="868686"/>
                </a:solidFill>
                <a:latin typeface="Tahoma"/>
                <a:ea typeface="Tahoma"/>
              </a:rPr>
              <a:t>(V.R.T. : Variable Rate Technology)</a:t>
            </a:r>
            <a:endParaRPr lang="it-IT" sz="2000" b="0" strike="noStrike" spc="-1">
              <a:latin typeface="Arial"/>
            </a:endParaRPr>
          </a:p>
        </p:txBody>
      </p:sp>
      <p:sp>
        <p:nvSpPr>
          <p:cNvPr id="371" name="CustomShape 2"/>
          <p:cNvSpPr/>
          <p:nvPr/>
        </p:nvSpPr>
        <p:spPr>
          <a:xfrm>
            <a:off x="3262320" y="5340240"/>
            <a:ext cx="3750480" cy="1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2" name="CustomShape 3"/>
          <p:cNvSpPr/>
          <p:nvPr/>
        </p:nvSpPr>
        <p:spPr>
          <a:xfrm>
            <a:off x="1079640" y="853920"/>
            <a:ext cx="7977960" cy="67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2400" b="1" u="sng" strike="noStrike" spc="-1">
                <a:solidFill>
                  <a:srgbClr val="464646"/>
                </a:solidFill>
                <a:uFillTx/>
                <a:latin typeface="Tahoma"/>
                <a:ea typeface="DejaVu Sans"/>
              </a:rPr>
              <a:t>IRRORATORI</a:t>
            </a:r>
            <a:endParaRPr lang="it-IT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per trattamenti a colture specializzate</a:t>
            </a:r>
            <a:br/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b="0" strike="noStrike" spc="-1">
                <a:solidFill>
                  <a:srgbClr val="878889"/>
                </a:solidFill>
                <a:latin typeface="Tahoma"/>
                <a:ea typeface="DejaVu Sans"/>
              </a:rPr>
              <a:t>    </a:t>
            </a: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901"/>
              </a:spcBef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200" b="1" i="1" strike="noStrike" spc="-1">
                <a:solidFill>
                  <a:srgbClr val="878889"/>
                </a:solidFill>
                <a:latin typeface="Tahoma"/>
                <a:ea typeface="DejaVu Sans"/>
              </a:rPr>
              <a:t>     </a:t>
            </a:r>
            <a:endParaRPr lang="it-IT" sz="1200" b="0" strike="noStrike" spc="-1">
              <a:latin typeface="Arial"/>
            </a:endParaRPr>
          </a:p>
        </p:txBody>
      </p:sp>
      <p:pic>
        <p:nvPicPr>
          <p:cNvPr id="373" name="Picture 9" descr="2_DSC01425_15536491_View_2"/>
          <p:cNvPicPr/>
          <p:nvPr/>
        </p:nvPicPr>
        <p:blipFill>
          <a:blip r:embed="rId2"/>
          <a:srcRect l="5526" t="14911" r="15317" b="13568"/>
          <a:stretch/>
        </p:blipFill>
        <p:spPr>
          <a:xfrm>
            <a:off x="801720" y="1530360"/>
            <a:ext cx="3712320" cy="2071080"/>
          </a:xfrm>
          <a:prstGeom prst="rect">
            <a:avLst/>
          </a:prstGeom>
          <a:ln w="9525">
            <a:noFill/>
          </a:ln>
        </p:spPr>
      </p:pic>
      <p:pic>
        <p:nvPicPr>
          <p:cNvPr id="374" name="Picture 12" descr="irroratrici 5 7-9 2014"/>
          <p:cNvPicPr/>
          <p:nvPr/>
        </p:nvPicPr>
        <p:blipFill>
          <a:blip r:embed="rId3"/>
          <a:srcRect b="11693"/>
          <a:stretch/>
        </p:blipFill>
        <p:spPr>
          <a:xfrm>
            <a:off x="5594400" y="1528920"/>
            <a:ext cx="3528360" cy="2074320"/>
          </a:xfrm>
          <a:prstGeom prst="rect">
            <a:avLst/>
          </a:prstGeom>
          <a:ln w="9525">
            <a:noFill/>
          </a:ln>
        </p:spPr>
      </p:pic>
      <p:pic>
        <p:nvPicPr>
          <p:cNvPr id="375" name="Picture 8" descr="geo_amb_6"/>
          <p:cNvPicPr/>
          <p:nvPr/>
        </p:nvPicPr>
        <p:blipFill>
          <a:blip r:embed="rId4"/>
          <a:srcRect t="3841"/>
          <a:stretch/>
        </p:blipFill>
        <p:spPr>
          <a:xfrm>
            <a:off x="1125360" y="3692520"/>
            <a:ext cx="3064680" cy="1969200"/>
          </a:xfrm>
          <a:prstGeom prst="rect">
            <a:avLst/>
          </a:prstGeom>
          <a:ln w="9525">
            <a:noFill/>
          </a:ln>
        </p:spPr>
      </p:pic>
      <p:pic>
        <p:nvPicPr>
          <p:cNvPr id="376" name="Picture 7" descr="Irroratrice-a-tunnel-condifesa-treviso.jpg"/>
          <p:cNvPicPr/>
          <p:nvPr/>
        </p:nvPicPr>
        <p:blipFill>
          <a:blip r:embed="rId5"/>
          <a:srcRect t="3807" r="7861" b="15800"/>
          <a:stretch/>
        </p:blipFill>
        <p:spPr>
          <a:xfrm>
            <a:off x="5892840" y="3692520"/>
            <a:ext cx="3006000" cy="196920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CustomShape 1"/>
          <p:cNvSpPr/>
          <p:nvPr/>
        </p:nvSpPr>
        <p:spPr>
          <a:xfrm>
            <a:off x="1079640" y="396720"/>
            <a:ext cx="8681400" cy="4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2400" b="1" strike="noStrike" spc="-1">
                <a:solidFill>
                  <a:srgbClr val="868686"/>
                </a:solidFill>
                <a:latin typeface="Tahoma"/>
                <a:ea typeface="Tahoma"/>
              </a:rPr>
              <a:t>Distribuzione automatica  di  prodotti  LIQUIDI</a:t>
            </a:r>
            <a:br/>
            <a:r>
              <a:rPr lang="it-IT" sz="2400" b="1" strike="noStrike" spc="-1">
                <a:solidFill>
                  <a:srgbClr val="868686"/>
                </a:solidFill>
                <a:latin typeface="Tahoma"/>
                <a:ea typeface="Tahoma"/>
              </a:rPr>
              <a:t> a “rateo variabile” mediante Droni</a:t>
            </a:r>
            <a:endParaRPr lang="it-IT" sz="2400" b="0" strike="noStrike" spc="-1">
              <a:latin typeface="Arial"/>
            </a:endParaRPr>
          </a:p>
        </p:txBody>
      </p:sp>
      <p:sp>
        <p:nvSpPr>
          <p:cNvPr id="378" name="CustomShape 2"/>
          <p:cNvSpPr/>
          <p:nvPr/>
        </p:nvSpPr>
        <p:spPr>
          <a:xfrm>
            <a:off x="3262320" y="5340240"/>
            <a:ext cx="3750480" cy="1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9" name="CustomShape 3"/>
          <p:cNvSpPr/>
          <p:nvPr/>
        </p:nvSpPr>
        <p:spPr>
          <a:xfrm>
            <a:off x="1079640" y="982800"/>
            <a:ext cx="7977960" cy="1124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marL="360360" indent="-359280" algn="ctr">
              <a:lnSpc>
                <a:spcPct val="100000"/>
              </a:lnSpc>
              <a:buClr>
                <a:srgbClr val="46464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Capacità di carico: 10 kg di liquidi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marL="360360" indent="-359280" algn="ctr">
              <a:lnSpc>
                <a:spcPct val="100000"/>
              </a:lnSpc>
              <a:buClr>
                <a:srgbClr val="46464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Area di 4.000 – 6.000 m2 in 10 minuti</a:t>
            </a: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901"/>
              </a:spcBef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200" b="1" i="1" strike="noStrike" spc="-1">
                <a:solidFill>
                  <a:srgbClr val="878889"/>
                </a:solidFill>
                <a:latin typeface="Tahoma"/>
                <a:ea typeface="DejaVu Sans"/>
              </a:rPr>
              <a:t>     </a:t>
            </a:r>
            <a:endParaRPr lang="it-IT" sz="1200" b="0" strike="noStrike" spc="-1">
              <a:latin typeface="Arial"/>
            </a:endParaRPr>
          </a:p>
        </p:txBody>
      </p:sp>
      <p:pic>
        <p:nvPicPr>
          <p:cNvPr id="380" name="Picture 3"/>
          <p:cNvPicPr/>
          <p:nvPr/>
        </p:nvPicPr>
        <p:blipFill>
          <a:blip r:embed="rId2"/>
          <a:stretch/>
        </p:blipFill>
        <p:spPr>
          <a:xfrm>
            <a:off x="946080" y="2327400"/>
            <a:ext cx="3363120" cy="3085560"/>
          </a:xfrm>
          <a:prstGeom prst="rect">
            <a:avLst/>
          </a:prstGeom>
          <a:ln w="0">
            <a:noFill/>
          </a:ln>
        </p:spPr>
      </p:pic>
      <p:pic>
        <p:nvPicPr>
          <p:cNvPr id="381" name="Picture 4"/>
          <p:cNvPicPr/>
          <p:nvPr/>
        </p:nvPicPr>
        <p:blipFill>
          <a:blip r:embed="rId3"/>
          <a:stretch/>
        </p:blipFill>
        <p:spPr>
          <a:xfrm>
            <a:off x="4897440" y="2327400"/>
            <a:ext cx="4034880" cy="2340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CustomShape 1"/>
          <p:cNvSpPr/>
          <p:nvPr/>
        </p:nvSpPr>
        <p:spPr>
          <a:xfrm>
            <a:off x="1725480" y="592200"/>
            <a:ext cx="8681400" cy="48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2800" b="1" strike="noStrike" spc="-1">
                <a:solidFill>
                  <a:srgbClr val="868686"/>
                </a:solidFill>
                <a:latin typeface="Tahoma"/>
                <a:ea typeface="Tahoma"/>
              </a:rPr>
              <a:t>Sistemi con Sensori e/o Telecamere </a:t>
            </a:r>
            <a:br/>
            <a:r>
              <a:rPr lang="it-IT" sz="2800" b="1" strike="noStrike" spc="-1">
                <a:solidFill>
                  <a:srgbClr val="868686"/>
                </a:solidFill>
                <a:latin typeface="Tahoma"/>
                <a:ea typeface="Tahoma"/>
              </a:rPr>
              <a:t>applicati al trattore/attrezzature</a:t>
            </a:r>
            <a:endParaRPr lang="it-IT" sz="2800" b="0" strike="noStrike" spc="-1">
              <a:latin typeface="Arial"/>
            </a:endParaRPr>
          </a:p>
        </p:txBody>
      </p:sp>
      <p:sp>
        <p:nvSpPr>
          <p:cNvPr id="383" name="CustomShape 2"/>
          <p:cNvSpPr/>
          <p:nvPr/>
        </p:nvSpPr>
        <p:spPr>
          <a:xfrm>
            <a:off x="3262320" y="5340240"/>
            <a:ext cx="3750480" cy="1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4" name="CustomShape 3"/>
          <p:cNvSpPr/>
          <p:nvPr/>
        </p:nvSpPr>
        <p:spPr>
          <a:xfrm>
            <a:off x="1079640" y="982800"/>
            <a:ext cx="7977960" cy="85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br/>
            <a:r>
              <a:rPr lang="it-IT" sz="20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Controllo guida automatica interfilare</a:t>
            </a: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400" b="0" strike="noStrike" spc="-1">
                <a:solidFill>
                  <a:srgbClr val="878889"/>
                </a:solidFill>
                <a:latin typeface="Tahoma"/>
                <a:ea typeface="DejaVu Sans"/>
              </a:rPr>
              <a:t>    </a:t>
            </a: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901"/>
              </a:spcBef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200" b="1" i="1" strike="noStrike" spc="-1">
                <a:solidFill>
                  <a:srgbClr val="878889"/>
                </a:solidFill>
                <a:latin typeface="Tahoma"/>
                <a:ea typeface="DejaVu Sans"/>
              </a:rPr>
              <a:t>     </a:t>
            </a:r>
            <a:endParaRPr lang="it-IT" sz="1200" b="0" strike="noStrike" spc="-1">
              <a:latin typeface="Arial"/>
            </a:endParaRPr>
          </a:p>
        </p:txBody>
      </p:sp>
      <p:pic>
        <p:nvPicPr>
          <p:cNvPr id="385" name="Picture 3"/>
          <p:cNvPicPr/>
          <p:nvPr/>
        </p:nvPicPr>
        <p:blipFill>
          <a:blip r:embed="rId2"/>
          <a:stretch/>
        </p:blipFill>
        <p:spPr>
          <a:xfrm>
            <a:off x="4775040" y="1711440"/>
            <a:ext cx="4282200" cy="3825000"/>
          </a:xfrm>
          <a:prstGeom prst="rect">
            <a:avLst/>
          </a:prstGeom>
          <a:ln w="0">
            <a:noFill/>
          </a:ln>
        </p:spPr>
      </p:pic>
      <p:pic>
        <p:nvPicPr>
          <p:cNvPr id="386" name="Picture 9"/>
          <p:cNvPicPr/>
          <p:nvPr/>
        </p:nvPicPr>
        <p:blipFill>
          <a:blip r:embed="rId3"/>
          <a:srcRect l="18047" r="19384"/>
          <a:stretch/>
        </p:blipFill>
        <p:spPr>
          <a:xfrm>
            <a:off x="372960" y="1711440"/>
            <a:ext cx="4174560" cy="377424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CustomShape 1"/>
          <p:cNvSpPr/>
          <p:nvPr/>
        </p:nvSpPr>
        <p:spPr>
          <a:xfrm>
            <a:off x="1725480" y="592200"/>
            <a:ext cx="8681400" cy="48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2800" b="1" strike="noStrike" spc="-1">
                <a:solidFill>
                  <a:srgbClr val="868686"/>
                </a:solidFill>
                <a:latin typeface="Tahoma"/>
                <a:ea typeface="Tahoma"/>
              </a:rPr>
              <a:t>Sistemi con Sensori e/o Telecamere </a:t>
            </a:r>
            <a:br/>
            <a:r>
              <a:rPr lang="it-IT" sz="2800" b="1" strike="noStrike" spc="-1">
                <a:solidFill>
                  <a:srgbClr val="868686"/>
                </a:solidFill>
                <a:latin typeface="Tahoma"/>
                <a:ea typeface="Tahoma"/>
              </a:rPr>
              <a:t>applicati al trattore/attrezzature</a:t>
            </a:r>
            <a:endParaRPr lang="it-IT" sz="2800" b="0" strike="noStrike" spc="-1">
              <a:latin typeface="Arial"/>
            </a:endParaRPr>
          </a:p>
        </p:txBody>
      </p:sp>
      <p:sp>
        <p:nvSpPr>
          <p:cNvPr id="388" name="CustomShape 2"/>
          <p:cNvSpPr/>
          <p:nvPr/>
        </p:nvSpPr>
        <p:spPr>
          <a:xfrm>
            <a:off x="5189400" y="2011320"/>
            <a:ext cx="3571200" cy="645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90000"/>
              </a:lnSpc>
              <a:spcBef>
                <a:spcPts val="751"/>
              </a:spcBef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Controllo defogliazione 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389" name="CustomShape 3"/>
          <p:cNvSpPr/>
          <p:nvPr/>
        </p:nvSpPr>
        <p:spPr>
          <a:xfrm>
            <a:off x="615960" y="985680"/>
            <a:ext cx="8424000" cy="1366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br/>
            <a:r>
              <a:rPr lang="it-IT" sz="20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TELECAMERA</a:t>
            </a: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 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 Rilievo densità di fioritura</a:t>
            </a:r>
            <a:endParaRPr lang="it-IT" sz="1800" b="0" strike="noStrike" spc="-1">
              <a:latin typeface="Arial"/>
            </a:endParaRPr>
          </a:p>
        </p:txBody>
      </p:sp>
      <p:pic>
        <p:nvPicPr>
          <p:cNvPr id="390" name="Picture 5"/>
          <p:cNvPicPr/>
          <p:nvPr/>
        </p:nvPicPr>
        <p:blipFill>
          <a:blip r:embed="rId2"/>
          <a:srcRect l="8536" r="8226"/>
          <a:stretch/>
        </p:blipFill>
        <p:spPr>
          <a:xfrm>
            <a:off x="581040" y="2406600"/>
            <a:ext cx="4050720" cy="3206160"/>
          </a:xfrm>
          <a:prstGeom prst="rect">
            <a:avLst/>
          </a:prstGeom>
          <a:ln w="9525">
            <a:noFill/>
          </a:ln>
        </p:spPr>
      </p:pic>
      <p:pic>
        <p:nvPicPr>
          <p:cNvPr id="391" name="Picture 7" descr="Immagine correlata"/>
          <p:cNvPicPr/>
          <p:nvPr/>
        </p:nvPicPr>
        <p:blipFill>
          <a:blip r:embed="rId3"/>
          <a:srcRect l="17853" t="8120" r="4757" b="5291"/>
          <a:stretch/>
        </p:blipFill>
        <p:spPr>
          <a:xfrm>
            <a:off x="5189400" y="2406600"/>
            <a:ext cx="3818880" cy="320616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CustomShape 1"/>
          <p:cNvSpPr/>
          <p:nvPr/>
        </p:nvSpPr>
        <p:spPr>
          <a:xfrm>
            <a:off x="1725480" y="592200"/>
            <a:ext cx="8681400" cy="484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2800" b="1" strike="noStrike" spc="-1">
                <a:solidFill>
                  <a:srgbClr val="868686"/>
                </a:solidFill>
                <a:latin typeface="Tahoma"/>
                <a:ea typeface="Tahoma"/>
              </a:rPr>
              <a:t>Sistemi con Sensori e/o Telecamere </a:t>
            </a:r>
            <a:br/>
            <a:r>
              <a:rPr lang="it-IT" sz="2800" b="1" strike="noStrike" spc="-1">
                <a:solidFill>
                  <a:srgbClr val="868686"/>
                </a:solidFill>
                <a:latin typeface="Tahoma"/>
                <a:ea typeface="Tahoma"/>
              </a:rPr>
              <a:t>applicati al trattore/attrezzature</a:t>
            </a:r>
            <a:endParaRPr lang="it-IT" sz="2800" b="0" strike="noStrike" spc="-1">
              <a:latin typeface="Arial"/>
            </a:endParaRPr>
          </a:p>
        </p:txBody>
      </p:sp>
      <p:sp>
        <p:nvSpPr>
          <p:cNvPr id="393" name="CustomShape 2"/>
          <p:cNvSpPr/>
          <p:nvPr/>
        </p:nvSpPr>
        <p:spPr>
          <a:xfrm>
            <a:off x="5348160" y="3693960"/>
            <a:ext cx="3571200" cy="353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4" name="CustomShape 3"/>
          <p:cNvSpPr/>
          <p:nvPr/>
        </p:nvSpPr>
        <p:spPr>
          <a:xfrm>
            <a:off x="719280" y="982800"/>
            <a:ext cx="8338320" cy="141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20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SENSORI  AD  INFRAROSSI</a:t>
            </a: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20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per il controllo dello stato vegetativo</a:t>
            </a: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            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901"/>
              </a:spcBef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200" b="1" i="1" strike="noStrike" spc="-1">
                <a:solidFill>
                  <a:srgbClr val="878889"/>
                </a:solidFill>
                <a:latin typeface="Tahoma"/>
                <a:ea typeface="DejaVu Sans"/>
              </a:rPr>
              <a:t>     </a:t>
            </a:r>
            <a:endParaRPr lang="it-IT" sz="1200" b="0" strike="noStrike" spc="-1">
              <a:latin typeface="Arial"/>
            </a:endParaRPr>
          </a:p>
        </p:txBody>
      </p:sp>
      <p:pic>
        <p:nvPicPr>
          <p:cNvPr id="395" name="Picture 4"/>
          <p:cNvPicPr/>
          <p:nvPr/>
        </p:nvPicPr>
        <p:blipFill>
          <a:blip r:embed="rId2"/>
          <a:stretch/>
        </p:blipFill>
        <p:spPr>
          <a:xfrm>
            <a:off x="5222880" y="2289240"/>
            <a:ext cx="3696480" cy="3163320"/>
          </a:xfrm>
          <a:prstGeom prst="rect">
            <a:avLst/>
          </a:prstGeom>
          <a:ln w="0">
            <a:noFill/>
          </a:ln>
        </p:spPr>
      </p:pic>
      <p:pic>
        <p:nvPicPr>
          <p:cNvPr id="396" name="Picture 3"/>
          <p:cNvPicPr/>
          <p:nvPr/>
        </p:nvPicPr>
        <p:blipFill>
          <a:blip r:embed="rId3"/>
          <a:stretch/>
        </p:blipFill>
        <p:spPr>
          <a:xfrm>
            <a:off x="719280" y="2289240"/>
            <a:ext cx="3655440" cy="3163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ustomShape 1"/>
          <p:cNvSpPr/>
          <p:nvPr/>
        </p:nvSpPr>
        <p:spPr>
          <a:xfrm>
            <a:off x="7186680" y="1539720"/>
            <a:ext cx="551880" cy="21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" name="CustomShape 2"/>
          <p:cNvSpPr/>
          <p:nvPr/>
        </p:nvSpPr>
        <p:spPr>
          <a:xfrm>
            <a:off x="8305920" y="4040280"/>
            <a:ext cx="374040" cy="21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9" name="CustomShape 3"/>
          <p:cNvSpPr/>
          <p:nvPr/>
        </p:nvSpPr>
        <p:spPr>
          <a:xfrm>
            <a:off x="2087640" y="3044880"/>
            <a:ext cx="177120" cy="197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0" name="CustomShape 4"/>
          <p:cNvSpPr/>
          <p:nvPr/>
        </p:nvSpPr>
        <p:spPr>
          <a:xfrm>
            <a:off x="1886040" y="2832120"/>
            <a:ext cx="1054800" cy="21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1" name="CustomShape 5"/>
          <p:cNvSpPr/>
          <p:nvPr/>
        </p:nvSpPr>
        <p:spPr>
          <a:xfrm>
            <a:off x="2247840" y="3029040"/>
            <a:ext cx="494640" cy="21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2" name="CustomShape 6"/>
          <p:cNvSpPr/>
          <p:nvPr/>
        </p:nvSpPr>
        <p:spPr>
          <a:xfrm>
            <a:off x="1110766" y="2383560"/>
            <a:ext cx="8665560" cy="46440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it-IT" sz="3200" b="1" i="1" strike="noStrike" spc="-1">
                <a:solidFill>
                  <a:srgbClr val="868686"/>
                </a:solidFill>
                <a:latin typeface="Tahoma"/>
                <a:ea typeface="DejaVu Sans"/>
              </a:rPr>
              <a:t>La  ’’Meccanizzazione  di  Precisione’’</a:t>
            </a:r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CustomShape 1"/>
          <p:cNvSpPr/>
          <p:nvPr/>
        </p:nvSpPr>
        <p:spPr>
          <a:xfrm>
            <a:off x="982800" y="439560"/>
            <a:ext cx="8679600" cy="623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2800" b="1" strike="noStrike" spc="-1">
                <a:solidFill>
                  <a:srgbClr val="868686"/>
                </a:solidFill>
                <a:latin typeface="Tahoma"/>
                <a:ea typeface="Tahoma"/>
              </a:rPr>
              <a:t>Sistemi con Sensori e/o Telecamere</a:t>
            </a:r>
            <a:br/>
            <a:r>
              <a:rPr lang="it-IT" sz="2800" b="1" strike="noStrike" spc="-1">
                <a:solidFill>
                  <a:srgbClr val="868686"/>
                </a:solidFill>
                <a:latin typeface="Tahoma"/>
                <a:ea typeface="Tahoma"/>
              </a:rPr>
              <a:t>applicati al trattore/attrezzature</a:t>
            </a:r>
            <a:endParaRPr lang="it-IT" sz="2800" b="0" strike="noStrike" spc="-1">
              <a:latin typeface="Arial"/>
            </a:endParaRPr>
          </a:p>
        </p:txBody>
      </p:sp>
      <p:sp>
        <p:nvSpPr>
          <p:cNvPr id="398" name="CustomShape 2"/>
          <p:cNvSpPr/>
          <p:nvPr/>
        </p:nvSpPr>
        <p:spPr>
          <a:xfrm>
            <a:off x="3262320" y="5340240"/>
            <a:ext cx="3750480" cy="1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9" name="CustomShape 3"/>
          <p:cNvSpPr/>
          <p:nvPr/>
        </p:nvSpPr>
        <p:spPr>
          <a:xfrm>
            <a:off x="1079640" y="1063800"/>
            <a:ext cx="7977960" cy="99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br/>
            <a:r>
              <a:rPr lang="it-IT" sz="20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SENSORI  </a:t>
            </a: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20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raccolta dati per mappe di vigore</a:t>
            </a:r>
            <a:r>
              <a:rPr lang="it-IT" sz="1400" b="0" strike="noStrike" spc="-1">
                <a:solidFill>
                  <a:srgbClr val="878889"/>
                </a:solidFill>
                <a:latin typeface="Tahoma"/>
                <a:ea typeface="DejaVu Sans"/>
              </a:rPr>
              <a:t>  </a:t>
            </a: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901"/>
              </a:spcBef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200" b="1" i="1" strike="noStrike" spc="-1">
                <a:solidFill>
                  <a:srgbClr val="878889"/>
                </a:solidFill>
                <a:latin typeface="Tahoma"/>
                <a:ea typeface="DejaVu Sans"/>
              </a:rPr>
              <a:t>     </a:t>
            </a:r>
            <a:endParaRPr lang="it-IT" sz="1200" b="0" strike="noStrike" spc="-1">
              <a:latin typeface="Arial"/>
            </a:endParaRPr>
          </a:p>
        </p:txBody>
      </p:sp>
      <p:pic>
        <p:nvPicPr>
          <p:cNvPr id="400" name="Picture 3"/>
          <p:cNvPicPr/>
          <p:nvPr/>
        </p:nvPicPr>
        <p:blipFill>
          <a:blip r:embed="rId2"/>
          <a:stretch/>
        </p:blipFill>
        <p:spPr>
          <a:xfrm>
            <a:off x="306360" y="2254320"/>
            <a:ext cx="4517280" cy="2712240"/>
          </a:xfrm>
          <a:prstGeom prst="rect">
            <a:avLst/>
          </a:prstGeom>
          <a:ln w="0">
            <a:noFill/>
          </a:ln>
        </p:spPr>
      </p:pic>
      <p:pic>
        <p:nvPicPr>
          <p:cNvPr id="401" name="Picture 4"/>
          <p:cNvPicPr/>
          <p:nvPr/>
        </p:nvPicPr>
        <p:blipFill>
          <a:blip r:embed="rId3"/>
          <a:stretch/>
        </p:blipFill>
        <p:spPr>
          <a:xfrm>
            <a:off x="5068800" y="2254320"/>
            <a:ext cx="4761720" cy="2712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CustomShape 1"/>
          <p:cNvSpPr/>
          <p:nvPr/>
        </p:nvSpPr>
        <p:spPr>
          <a:xfrm>
            <a:off x="1079640" y="522360"/>
            <a:ext cx="8681400" cy="4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2800" b="1" strike="noStrike" spc="-1">
                <a:solidFill>
                  <a:srgbClr val="868686"/>
                </a:solidFill>
                <a:latin typeface="Tahoma"/>
                <a:ea typeface="Tahoma"/>
              </a:rPr>
              <a:t>Sistemi con Sensori e/o Telecamere</a:t>
            </a:r>
            <a:br/>
            <a:r>
              <a:rPr lang="it-IT" sz="2800" b="1" strike="noStrike" spc="-1">
                <a:solidFill>
                  <a:srgbClr val="868686"/>
                </a:solidFill>
                <a:latin typeface="Tahoma"/>
                <a:ea typeface="Tahoma"/>
              </a:rPr>
              <a:t> applicati al trattore/attrezzature</a:t>
            </a:r>
            <a:endParaRPr lang="it-IT" sz="2800" b="0" strike="noStrike" spc="-1">
              <a:latin typeface="Arial"/>
            </a:endParaRPr>
          </a:p>
        </p:txBody>
      </p:sp>
      <p:sp>
        <p:nvSpPr>
          <p:cNvPr id="403" name="CustomShape 2"/>
          <p:cNvSpPr/>
          <p:nvPr/>
        </p:nvSpPr>
        <p:spPr>
          <a:xfrm>
            <a:off x="3262320" y="5340240"/>
            <a:ext cx="3750480" cy="1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4" name="CustomShape 3"/>
          <p:cNvSpPr/>
          <p:nvPr/>
        </p:nvSpPr>
        <p:spPr>
          <a:xfrm>
            <a:off x="1147680" y="1150920"/>
            <a:ext cx="7977960" cy="84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20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BARRA  OTTICA  a  RAGGI  INFRAROSSI </a:t>
            </a: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20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per  sarchiatura  meccanica</a:t>
            </a: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600" b="0" strike="noStrike" spc="-1">
                <a:solidFill>
                  <a:srgbClr val="878889"/>
                </a:solidFill>
                <a:latin typeface="Tahoma"/>
                <a:ea typeface="DejaVu Sans"/>
              </a:rPr>
              <a:t>   </a:t>
            </a:r>
            <a:endParaRPr lang="it-IT" sz="16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6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6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6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6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6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901"/>
              </a:spcBef>
              <a:tabLst>
                <a:tab pos="0" algn="l"/>
              </a:tabLst>
            </a:pPr>
            <a:endParaRPr lang="it-IT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6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200" b="1" i="1" strike="noStrike" spc="-1">
                <a:solidFill>
                  <a:srgbClr val="878889"/>
                </a:solidFill>
                <a:latin typeface="Tahoma"/>
                <a:ea typeface="DejaVu Sans"/>
              </a:rPr>
              <a:t>     </a:t>
            </a:r>
            <a:endParaRPr lang="it-IT" sz="1200" b="0" strike="noStrike" spc="-1">
              <a:latin typeface="Arial"/>
            </a:endParaRPr>
          </a:p>
        </p:txBody>
      </p:sp>
      <p:pic>
        <p:nvPicPr>
          <p:cNvPr id="405" name="Picture 3"/>
          <p:cNvPicPr/>
          <p:nvPr/>
        </p:nvPicPr>
        <p:blipFill>
          <a:blip r:embed="rId2"/>
          <a:stretch/>
        </p:blipFill>
        <p:spPr>
          <a:xfrm>
            <a:off x="1147680" y="1887480"/>
            <a:ext cx="2539440" cy="1909080"/>
          </a:xfrm>
          <a:prstGeom prst="rect">
            <a:avLst/>
          </a:prstGeom>
          <a:ln w="0">
            <a:noFill/>
          </a:ln>
        </p:spPr>
      </p:pic>
      <p:pic>
        <p:nvPicPr>
          <p:cNvPr id="406" name="Picture 5"/>
          <p:cNvPicPr/>
          <p:nvPr/>
        </p:nvPicPr>
        <p:blipFill>
          <a:blip r:embed="rId3"/>
          <a:stretch/>
        </p:blipFill>
        <p:spPr>
          <a:xfrm>
            <a:off x="3848040" y="3735360"/>
            <a:ext cx="2786760" cy="1845720"/>
          </a:xfrm>
          <a:prstGeom prst="rect">
            <a:avLst/>
          </a:prstGeom>
          <a:ln w="0">
            <a:noFill/>
          </a:ln>
        </p:spPr>
      </p:pic>
      <p:pic>
        <p:nvPicPr>
          <p:cNvPr id="407" name="Picture 4"/>
          <p:cNvPicPr/>
          <p:nvPr/>
        </p:nvPicPr>
        <p:blipFill>
          <a:blip r:embed="rId4"/>
          <a:stretch/>
        </p:blipFill>
        <p:spPr>
          <a:xfrm>
            <a:off x="6870600" y="1825560"/>
            <a:ext cx="2444040" cy="1909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CustomShape 1"/>
          <p:cNvSpPr/>
          <p:nvPr/>
        </p:nvSpPr>
        <p:spPr>
          <a:xfrm>
            <a:off x="534960" y="426960"/>
            <a:ext cx="9065520" cy="554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2800" b="1" strike="noStrike" spc="-1">
                <a:solidFill>
                  <a:srgbClr val="868686"/>
                </a:solidFill>
                <a:latin typeface="Tahoma"/>
                <a:ea typeface="Tahoma"/>
              </a:rPr>
              <a:t>Sistemi con Sensori e/o Telecamere</a:t>
            </a:r>
            <a:br/>
            <a:r>
              <a:rPr lang="it-IT" sz="2800" b="1" strike="noStrike" spc="-1">
                <a:solidFill>
                  <a:srgbClr val="868686"/>
                </a:solidFill>
                <a:latin typeface="Tahoma"/>
                <a:ea typeface="Tahoma"/>
              </a:rPr>
              <a:t> applicati al trattore/attrezzature</a:t>
            </a:r>
            <a:endParaRPr lang="it-IT" sz="2800" b="0" strike="noStrike" spc="-1">
              <a:latin typeface="Arial"/>
            </a:endParaRPr>
          </a:p>
        </p:txBody>
      </p:sp>
      <p:sp>
        <p:nvSpPr>
          <p:cNvPr id="409" name="CustomShape 2"/>
          <p:cNvSpPr/>
          <p:nvPr/>
        </p:nvSpPr>
        <p:spPr>
          <a:xfrm>
            <a:off x="3262320" y="5340240"/>
            <a:ext cx="3750480" cy="1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0" name="CustomShape 3"/>
          <p:cNvSpPr/>
          <p:nvPr/>
        </p:nvSpPr>
        <p:spPr>
          <a:xfrm>
            <a:off x="1079640" y="982800"/>
            <a:ext cx="7977960" cy="3983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901"/>
              </a:spcBef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200" b="1" i="1" strike="noStrike" spc="-1">
                <a:solidFill>
                  <a:srgbClr val="878889"/>
                </a:solidFill>
                <a:latin typeface="Tahoma"/>
                <a:ea typeface="DejaVu Sans"/>
              </a:rPr>
              <a:t>     </a:t>
            </a:r>
            <a:endParaRPr lang="it-IT" sz="1200" b="0" strike="noStrike" spc="-1">
              <a:latin typeface="Arial"/>
            </a:endParaRPr>
          </a:p>
        </p:txBody>
      </p:sp>
      <p:sp>
        <p:nvSpPr>
          <p:cNvPr id="411" name="CustomShape 4"/>
          <p:cNvSpPr/>
          <p:nvPr/>
        </p:nvSpPr>
        <p:spPr>
          <a:xfrm>
            <a:off x="1682640" y="982800"/>
            <a:ext cx="6131880" cy="1004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20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TELECAMERE  STEREOSCOPICA</a:t>
            </a: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0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per regolazione zappatrici interfilari </a:t>
            </a: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0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per diserbo meccanico</a:t>
            </a:r>
            <a:endParaRPr lang="it-IT" sz="2000" b="0" strike="noStrike" spc="-1">
              <a:latin typeface="Arial"/>
            </a:endParaRPr>
          </a:p>
        </p:txBody>
      </p:sp>
      <p:pic>
        <p:nvPicPr>
          <p:cNvPr id="412" name="Picture 3"/>
          <p:cNvPicPr/>
          <p:nvPr/>
        </p:nvPicPr>
        <p:blipFill>
          <a:blip r:embed="rId2"/>
          <a:stretch/>
        </p:blipFill>
        <p:spPr>
          <a:xfrm>
            <a:off x="2359080" y="1998720"/>
            <a:ext cx="5022000" cy="3587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CustomShape 1"/>
          <p:cNvSpPr/>
          <p:nvPr/>
        </p:nvSpPr>
        <p:spPr>
          <a:xfrm>
            <a:off x="534960" y="426960"/>
            <a:ext cx="9065520" cy="554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2800" b="1" strike="noStrike" spc="-1">
                <a:solidFill>
                  <a:srgbClr val="868686"/>
                </a:solidFill>
                <a:latin typeface="Tahoma"/>
                <a:ea typeface="Tahoma"/>
              </a:rPr>
              <a:t>Sistemi con Sensori e/o Telecamere</a:t>
            </a:r>
            <a:br/>
            <a:r>
              <a:rPr lang="it-IT" sz="2800" b="1" strike="noStrike" spc="-1">
                <a:solidFill>
                  <a:srgbClr val="868686"/>
                </a:solidFill>
                <a:latin typeface="Tahoma"/>
                <a:ea typeface="Tahoma"/>
              </a:rPr>
              <a:t> applicati al trattore/attrezzature</a:t>
            </a:r>
            <a:endParaRPr lang="it-IT" sz="2800" b="0" strike="noStrike" spc="-1">
              <a:latin typeface="Arial"/>
            </a:endParaRPr>
          </a:p>
        </p:txBody>
      </p:sp>
      <p:sp>
        <p:nvSpPr>
          <p:cNvPr id="414" name="CustomShape 2"/>
          <p:cNvSpPr/>
          <p:nvPr/>
        </p:nvSpPr>
        <p:spPr>
          <a:xfrm>
            <a:off x="3262320" y="5340240"/>
            <a:ext cx="3750480" cy="1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5" name="CustomShape 3"/>
          <p:cNvSpPr/>
          <p:nvPr/>
        </p:nvSpPr>
        <p:spPr>
          <a:xfrm>
            <a:off x="1079640" y="982800"/>
            <a:ext cx="7977960" cy="3983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901"/>
              </a:spcBef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200" b="1" i="1" strike="noStrike" spc="-1">
                <a:solidFill>
                  <a:srgbClr val="878889"/>
                </a:solidFill>
                <a:latin typeface="Tahoma"/>
                <a:ea typeface="DejaVu Sans"/>
              </a:rPr>
              <a:t>     </a:t>
            </a:r>
            <a:endParaRPr lang="it-IT" sz="1200" b="0" strike="noStrike" spc="-1">
              <a:latin typeface="Arial"/>
            </a:endParaRPr>
          </a:p>
        </p:txBody>
      </p:sp>
      <p:sp>
        <p:nvSpPr>
          <p:cNvPr id="416" name="CustomShape 4"/>
          <p:cNvSpPr/>
          <p:nvPr/>
        </p:nvSpPr>
        <p:spPr>
          <a:xfrm>
            <a:off x="1414440" y="982800"/>
            <a:ext cx="6911280" cy="127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20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SENSORI</a:t>
            </a: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0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in grado di distinguere le colture dalle malerbe </a:t>
            </a: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0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andando a bersaglio con diserbi selettivi</a:t>
            </a: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(Smart Spraying Bosch – Agritechnica 2017)</a:t>
            </a:r>
            <a:endParaRPr lang="it-IT" sz="1800" b="0" strike="noStrike" spc="-1">
              <a:latin typeface="Arial"/>
            </a:endParaRPr>
          </a:p>
        </p:txBody>
      </p:sp>
      <p:pic>
        <p:nvPicPr>
          <p:cNvPr id="417" name="Picture 3"/>
          <p:cNvPicPr/>
          <p:nvPr/>
        </p:nvPicPr>
        <p:blipFill>
          <a:blip r:embed="rId2"/>
          <a:stretch/>
        </p:blipFill>
        <p:spPr>
          <a:xfrm>
            <a:off x="735120" y="2478240"/>
            <a:ext cx="5052240" cy="2861640"/>
          </a:xfrm>
          <a:prstGeom prst="rect">
            <a:avLst/>
          </a:prstGeom>
          <a:ln w="0">
            <a:noFill/>
          </a:ln>
        </p:spPr>
      </p:pic>
      <p:pic>
        <p:nvPicPr>
          <p:cNvPr id="418" name="Picture 4"/>
          <p:cNvPicPr/>
          <p:nvPr/>
        </p:nvPicPr>
        <p:blipFill>
          <a:blip r:embed="rId3"/>
          <a:stretch/>
        </p:blipFill>
        <p:spPr>
          <a:xfrm>
            <a:off x="6134040" y="2814480"/>
            <a:ext cx="2869560" cy="2152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CustomShape 1"/>
          <p:cNvSpPr/>
          <p:nvPr/>
        </p:nvSpPr>
        <p:spPr>
          <a:xfrm>
            <a:off x="1079640" y="592200"/>
            <a:ext cx="8681400" cy="472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2800" b="1" strike="noStrike" spc="-1">
                <a:solidFill>
                  <a:srgbClr val="868686"/>
                </a:solidFill>
                <a:latin typeface="Tahoma"/>
                <a:ea typeface="Tahoma"/>
              </a:rPr>
              <a:t>Sistemi con Sensori e/o Telecamere</a:t>
            </a:r>
            <a:br/>
            <a:r>
              <a:rPr lang="it-IT" sz="2800" b="1" strike="noStrike" spc="-1">
                <a:solidFill>
                  <a:srgbClr val="868686"/>
                </a:solidFill>
                <a:latin typeface="Tahoma"/>
                <a:ea typeface="Tahoma"/>
              </a:rPr>
              <a:t> applicati al trattore/attrezzature</a:t>
            </a:r>
            <a:endParaRPr lang="it-IT" sz="2800" b="0" strike="noStrike" spc="-1">
              <a:latin typeface="Arial"/>
            </a:endParaRPr>
          </a:p>
        </p:txBody>
      </p:sp>
      <p:sp>
        <p:nvSpPr>
          <p:cNvPr id="420" name="CustomShape 2"/>
          <p:cNvSpPr/>
          <p:nvPr/>
        </p:nvSpPr>
        <p:spPr>
          <a:xfrm>
            <a:off x="3262320" y="5340240"/>
            <a:ext cx="3750480" cy="1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1" name="CustomShape 3"/>
          <p:cNvSpPr/>
          <p:nvPr/>
        </p:nvSpPr>
        <p:spPr>
          <a:xfrm>
            <a:off x="1079640" y="982800"/>
            <a:ext cx="7977960" cy="3983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901"/>
              </a:spcBef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200" b="1" i="1" strike="noStrike" spc="-1">
                <a:solidFill>
                  <a:srgbClr val="878889"/>
                </a:solidFill>
                <a:latin typeface="Tahoma"/>
                <a:ea typeface="DejaVu Sans"/>
              </a:rPr>
              <a:t>     </a:t>
            </a:r>
            <a:endParaRPr lang="it-IT" sz="1200" b="0" strike="noStrike" spc="-1">
              <a:latin typeface="Arial"/>
            </a:endParaRPr>
          </a:p>
        </p:txBody>
      </p:sp>
      <p:sp>
        <p:nvSpPr>
          <p:cNvPr id="422" name="CustomShape 4"/>
          <p:cNvSpPr/>
          <p:nvPr/>
        </p:nvSpPr>
        <p:spPr>
          <a:xfrm>
            <a:off x="1079640" y="1146240"/>
            <a:ext cx="8417880" cy="1004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20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SENSORI  a  ULTRASUONI/INFRAROSSI</a:t>
            </a: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0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su vendemmiatrice </a:t>
            </a: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0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per raccolta differenziata in base al grado di maturazione</a:t>
            </a:r>
            <a:endParaRPr lang="it-IT" sz="2000" b="0" strike="noStrike" spc="-1">
              <a:latin typeface="Arial"/>
            </a:endParaRPr>
          </a:p>
        </p:txBody>
      </p:sp>
      <p:pic>
        <p:nvPicPr>
          <p:cNvPr id="423" name="Picture 2"/>
          <p:cNvPicPr/>
          <p:nvPr/>
        </p:nvPicPr>
        <p:blipFill>
          <a:blip r:embed="rId2"/>
          <a:stretch/>
        </p:blipFill>
        <p:spPr>
          <a:xfrm>
            <a:off x="3162240" y="2241720"/>
            <a:ext cx="4515840" cy="3278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CustomShape 1"/>
          <p:cNvSpPr/>
          <p:nvPr/>
        </p:nvSpPr>
        <p:spPr>
          <a:xfrm>
            <a:off x="1079640" y="592200"/>
            <a:ext cx="8681400" cy="472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2800" b="1" strike="noStrike" spc="-1">
                <a:solidFill>
                  <a:srgbClr val="868686"/>
                </a:solidFill>
                <a:latin typeface="Tahoma"/>
                <a:ea typeface="Tahoma"/>
              </a:rPr>
              <a:t>Sistemi con Sensori e/o Telecamere</a:t>
            </a:r>
            <a:br/>
            <a:r>
              <a:rPr lang="it-IT" sz="2800" b="1" strike="noStrike" spc="-1">
                <a:solidFill>
                  <a:srgbClr val="868686"/>
                </a:solidFill>
                <a:latin typeface="Tahoma"/>
                <a:ea typeface="Tahoma"/>
              </a:rPr>
              <a:t> applicati al trattore/attrezzature</a:t>
            </a:r>
            <a:endParaRPr lang="it-IT" sz="2800" b="0" strike="noStrike" spc="-1">
              <a:latin typeface="Arial"/>
            </a:endParaRPr>
          </a:p>
        </p:txBody>
      </p:sp>
      <p:sp>
        <p:nvSpPr>
          <p:cNvPr id="425" name="CustomShape 2"/>
          <p:cNvSpPr/>
          <p:nvPr/>
        </p:nvSpPr>
        <p:spPr>
          <a:xfrm>
            <a:off x="3262320" y="5340240"/>
            <a:ext cx="3750480" cy="1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6" name="CustomShape 3"/>
          <p:cNvSpPr/>
          <p:nvPr/>
        </p:nvSpPr>
        <p:spPr>
          <a:xfrm>
            <a:off x="1079640" y="982800"/>
            <a:ext cx="7977960" cy="3983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901"/>
              </a:spcBef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200" b="1" i="1" strike="noStrike" spc="-1">
                <a:solidFill>
                  <a:srgbClr val="878889"/>
                </a:solidFill>
                <a:latin typeface="Tahoma"/>
                <a:ea typeface="DejaVu Sans"/>
              </a:rPr>
              <a:t>     </a:t>
            </a:r>
            <a:endParaRPr lang="it-IT" sz="1200" b="0" strike="noStrike" spc="-1">
              <a:latin typeface="Arial"/>
            </a:endParaRPr>
          </a:p>
        </p:txBody>
      </p:sp>
      <p:sp>
        <p:nvSpPr>
          <p:cNvPr id="427" name="CustomShape 4"/>
          <p:cNvSpPr/>
          <p:nvPr/>
        </p:nvSpPr>
        <p:spPr>
          <a:xfrm>
            <a:off x="1079640" y="1146240"/>
            <a:ext cx="8417880" cy="1004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20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SENSORI  OTTICI  a  RAGGI  INFRAROSSI</a:t>
            </a: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0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con luci LED integrate </a:t>
            </a: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0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che percepiscono la presenza di esseri viventi</a:t>
            </a:r>
            <a:endParaRPr lang="it-IT" sz="2000" b="0" strike="noStrike" spc="-1">
              <a:latin typeface="Arial"/>
            </a:endParaRPr>
          </a:p>
        </p:txBody>
      </p:sp>
      <p:pic>
        <p:nvPicPr>
          <p:cNvPr id="428" name="Picture 3"/>
          <p:cNvPicPr/>
          <p:nvPr/>
        </p:nvPicPr>
        <p:blipFill>
          <a:blip r:embed="rId2"/>
          <a:stretch/>
        </p:blipFill>
        <p:spPr>
          <a:xfrm>
            <a:off x="893880" y="2327400"/>
            <a:ext cx="3858480" cy="3158280"/>
          </a:xfrm>
          <a:prstGeom prst="rect">
            <a:avLst/>
          </a:prstGeom>
          <a:ln w="0">
            <a:noFill/>
          </a:ln>
        </p:spPr>
      </p:pic>
      <p:pic>
        <p:nvPicPr>
          <p:cNvPr id="429" name="Picture 4"/>
          <p:cNvPicPr/>
          <p:nvPr/>
        </p:nvPicPr>
        <p:blipFill>
          <a:blip r:embed="rId3"/>
          <a:stretch/>
        </p:blipFill>
        <p:spPr>
          <a:xfrm>
            <a:off x="5079960" y="2327400"/>
            <a:ext cx="3977640" cy="3158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CustomShape 1"/>
          <p:cNvSpPr/>
          <p:nvPr/>
        </p:nvSpPr>
        <p:spPr>
          <a:xfrm>
            <a:off x="1079640" y="266760"/>
            <a:ext cx="8681400" cy="4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3000" b="1" strike="noStrike" spc="-1">
                <a:solidFill>
                  <a:srgbClr val="868686"/>
                </a:solidFill>
                <a:latin typeface="Tahoma"/>
                <a:ea typeface="Tahoma"/>
              </a:rPr>
              <a:t>Precision  Farming: Rendimenti e risparmi</a:t>
            </a:r>
            <a:endParaRPr lang="it-IT" sz="3000" b="0" strike="noStrike" spc="-1">
              <a:latin typeface="Arial"/>
            </a:endParaRPr>
          </a:p>
        </p:txBody>
      </p:sp>
      <p:sp>
        <p:nvSpPr>
          <p:cNvPr id="431" name="CustomShape 2"/>
          <p:cNvSpPr/>
          <p:nvPr/>
        </p:nvSpPr>
        <p:spPr>
          <a:xfrm>
            <a:off x="3262320" y="5340240"/>
            <a:ext cx="3750480" cy="1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2" name="CustomShape 3"/>
          <p:cNvSpPr/>
          <p:nvPr/>
        </p:nvSpPr>
        <p:spPr>
          <a:xfrm>
            <a:off x="1079640" y="982800"/>
            <a:ext cx="7977960" cy="3983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901"/>
              </a:spcBef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200" b="1" i="1" strike="noStrike" spc="-1">
                <a:solidFill>
                  <a:srgbClr val="878889"/>
                </a:solidFill>
                <a:latin typeface="Tahoma"/>
                <a:ea typeface="DejaVu Sans"/>
              </a:rPr>
              <a:t>     </a:t>
            </a:r>
            <a:endParaRPr lang="it-IT" sz="1200" b="0" strike="noStrike" spc="-1">
              <a:latin typeface="Arial"/>
            </a:endParaRPr>
          </a:p>
        </p:txBody>
      </p:sp>
      <p:pic>
        <p:nvPicPr>
          <p:cNvPr id="433" name="Picture 2"/>
          <p:cNvPicPr/>
          <p:nvPr/>
        </p:nvPicPr>
        <p:blipFill>
          <a:blip r:embed="rId2"/>
          <a:stretch/>
        </p:blipFill>
        <p:spPr>
          <a:xfrm>
            <a:off x="1628640" y="887400"/>
            <a:ext cx="6722280" cy="4691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CustomShape 1"/>
          <p:cNvSpPr/>
          <p:nvPr/>
        </p:nvSpPr>
        <p:spPr>
          <a:xfrm>
            <a:off x="938160" y="230040"/>
            <a:ext cx="9057600" cy="4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2400" b="1" strike="noStrike" spc="-1">
                <a:solidFill>
                  <a:srgbClr val="464646"/>
                </a:solidFill>
                <a:latin typeface="Tahoma"/>
                <a:ea typeface="Tahoma"/>
              </a:rPr>
              <a:t>PROBLEMATICHE  legate  all’Agricoltura di Precisione</a:t>
            </a:r>
            <a:endParaRPr lang="it-IT" sz="2400" b="0" strike="noStrike" spc="-1">
              <a:latin typeface="Arial"/>
            </a:endParaRPr>
          </a:p>
        </p:txBody>
      </p:sp>
      <p:sp>
        <p:nvSpPr>
          <p:cNvPr id="435" name="CustomShape 2"/>
          <p:cNvSpPr/>
          <p:nvPr/>
        </p:nvSpPr>
        <p:spPr>
          <a:xfrm>
            <a:off x="3262320" y="5340240"/>
            <a:ext cx="3750480" cy="1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6" name="CustomShape 3"/>
          <p:cNvSpPr/>
          <p:nvPr/>
        </p:nvSpPr>
        <p:spPr>
          <a:xfrm>
            <a:off x="1079640" y="982800"/>
            <a:ext cx="7977960" cy="3983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marL="216000" indent="-215640" algn="ctr">
              <a:lnSpc>
                <a:spcPct val="100000"/>
              </a:lnSpc>
              <a:buClr>
                <a:srgbClr val="46464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2000" b="1" i="1" strike="noStrike" spc="-1">
                <a:solidFill>
                  <a:srgbClr val="464646"/>
                </a:solidFill>
                <a:latin typeface="Arial"/>
                <a:ea typeface="DejaVu Sans"/>
              </a:rPr>
              <a:t> Scarsa dimestichezza con gli strumenti di bordo </a:t>
            </a: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2000" b="1" i="1" strike="noStrike" spc="-1">
                <a:solidFill>
                  <a:srgbClr val="464646"/>
                </a:solidFill>
                <a:latin typeface="Arial"/>
                <a:ea typeface="DejaVu Sans"/>
              </a:rPr>
              <a:t>(monitor, sensori)</a:t>
            </a: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2000" b="0" strike="noStrike" spc="-1">
              <a:latin typeface="Arial"/>
            </a:endParaRPr>
          </a:p>
          <a:p>
            <a:pPr marL="216000" indent="-215640" algn="ctr">
              <a:lnSpc>
                <a:spcPct val="100000"/>
              </a:lnSpc>
              <a:buClr>
                <a:srgbClr val="46464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2000" b="1" i="1" strike="noStrike" spc="-1">
                <a:solidFill>
                  <a:srgbClr val="464646"/>
                </a:solidFill>
                <a:latin typeface="Arial"/>
                <a:ea typeface="DejaVu Sans"/>
              </a:rPr>
              <a:t> Attendibilità dei dati (taratura sensori)</a:t>
            </a: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2000" b="0" strike="noStrike" spc="-1">
              <a:latin typeface="Arial"/>
            </a:endParaRPr>
          </a:p>
          <a:p>
            <a:pPr marL="216000" indent="-215640" algn="ctr">
              <a:lnSpc>
                <a:spcPct val="100000"/>
              </a:lnSpc>
              <a:buClr>
                <a:srgbClr val="46464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2000" b="1" i="1" strike="noStrike" spc="-1">
                <a:solidFill>
                  <a:srgbClr val="464646"/>
                </a:solidFill>
                <a:latin typeface="Arial"/>
                <a:ea typeface="DejaVu Sans"/>
              </a:rPr>
              <a:t> Gestione dei dati e delle informazioni raccolte</a:t>
            </a: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2000" b="0" strike="noStrike" spc="-1">
              <a:latin typeface="Arial"/>
            </a:endParaRPr>
          </a:p>
          <a:p>
            <a:pPr marL="216000" indent="-215640" algn="ctr">
              <a:lnSpc>
                <a:spcPct val="100000"/>
              </a:lnSpc>
              <a:buClr>
                <a:srgbClr val="46464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2000" b="1" i="1" strike="noStrike" spc="-1">
                <a:solidFill>
                  <a:srgbClr val="464646"/>
                </a:solidFill>
                <a:latin typeface="Arial"/>
                <a:ea typeface="DejaVu Sans"/>
              </a:rPr>
              <a:t> Elaborazione dei dati </a:t>
            </a: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2000" b="1" i="1" strike="noStrike" spc="-1">
                <a:solidFill>
                  <a:srgbClr val="464646"/>
                </a:solidFill>
                <a:latin typeface="Arial"/>
                <a:ea typeface="DejaVu Sans"/>
              </a:rPr>
              <a:t>(assenza di competenze e conoscenze informatiche) </a:t>
            </a: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20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901"/>
              </a:spcBef>
              <a:tabLst>
                <a:tab pos="0" algn="l"/>
              </a:tabLst>
            </a:pP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200" b="1" i="1" strike="noStrike" spc="-1">
                <a:solidFill>
                  <a:srgbClr val="878889"/>
                </a:solidFill>
                <a:latin typeface="Tahoma"/>
                <a:ea typeface="DejaVu Sans"/>
              </a:rPr>
              <a:t>     </a:t>
            </a:r>
            <a:endParaRPr lang="it-IT" sz="1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CustomShape 1"/>
          <p:cNvSpPr/>
          <p:nvPr/>
        </p:nvSpPr>
        <p:spPr>
          <a:xfrm>
            <a:off x="1079640" y="266760"/>
            <a:ext cx="8681400" cy="4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2400" b="1" strike="noStrike" spc="-1">
                <a:solidFill>
                  <a:srgbClr val="464646"/>
                </a:solidFill>
                <a:latin typeface="Tahoma"/>
                <a:ea typeface="Tahoma"/>
              </a:rPr>
              <a:t>PROBLEMATICHE  legate  all’Agricoltura di Precisione</a:t>
            </a:r>
            <a:endParaRPr lang="it-IT" sz="2400" b="0" strike="noStrike" spc="-1">
              <a:latin typeface="Arial"/>
            </a:endParaRPr>
          </a:p>
        </p:txBody>
      </p:sp>
      <p:sp>
        <p:nvSpPr>
          <p:cNvPr id="438" name="CustomShape 2"/>
          <p:cNvSpPr/>
          <p:nvPr/>
        </p:nvSpPr>
        <p:spPr>
          <a:xfrm>
            <a:off x="3262320" y="5340240"/>
            <a:ext cx="3750480" cy="1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9" name="CustomShape 3"/>
          <p:cNvSpPr/>
          <p:nvPr/>
        </p:nvSpPr>
        <p:spPr>
          <a:xfrm>
            <a:off x="1079640" y="982800"/>
            <a:ext cx="7977960" cy="3983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216000" indent="-215640" algn="ctr">
              <a:lnSpc>
                <a:spcPct val="100000"/>
              </a:lnSpc>
              <a:buClr>
                <a:srgbClr val="878889"/>
              </a:buClr>
              <a:buFont typeface="Wingdings" charset="2"/>
              <a:buChar char=""/>
            </a:pPr>
            <a:r>
              <a:rPr lang="it-IT" sz="2000" b="1" i="1" strike="noStrike" spc="-1">
                <a:solidFill>
                  <a:srgbClr val="878889"/>
                </a:solidFill>
                <a:latin typeface="Arial"/>
                <a:ea typeface="DejaVu Sans"/>
              </a:rPr>
              <a:t> </a:t>
            </a:r>
            <a:r>
              <a:rPr lang="it-IT" sz="2000" b="1" i="1" strike="noStrike" spc="-1">
                <a:solidFill>
                  <a:srgbClr val="464646"/>
                </a:solidFill>
                <a:latin typeface="Arial"/>
                <a:ea typeface="DejaVu Sans"/>
              </a:rPr>
              <a:t>Dimensione ridotta delle nostre imprese agricole </a:t>
            </a: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2000" b="1" i="1" strike="noStrike" spc="-1">
                <a:solidFill>
                  <a:srgbClr val="464646"/>
                </a:solidFill>
                <a:latin typeface="Arial"/>
                <a:ea typeface="DejaVu Sans"/>
              </a:rPr>
              <a:t>(difficile sostenere investimenti)</a:t>
            </a: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2000" b="0" strike="noStrike" spc="-1">
              <a:latin typeface="Arial"/>
            </a:endParaRPr>
          </a:p>
          <a:p>
            <a:pPr marL="216000" indent="-215640" algn="ctr">
              <a:lnSpc>
                <a:spcPct val="100000"/>
              </a:lnSpc>
              <a:buClr>
                <a:srgbClr val="46464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2000" b="1" i="1" strike="noStrike" spc="-1">
                <a:solidFill>
                  <a:srgbClr val="464646"/>
                </a:solidFill>
                <a:latin typeface="Arial"/>
                <a:ea typeface="DejaVu Sans"/>
              </a:rPr>
              <a:t> Ostacolo culturale legato all’età media dei nostri agricoltori</a:t>
            </a: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2000" b="1" i="1" strike="noStrike" spc="-1">
                <a:solidFill>
                  <a:srgbClr val="464646"/>
                </a:solidFill>
                <a:latin typeface="Arial"/>
                <a:ea typeface="DejaVu Sans"/>
              </a:rPr>
              <a:t> (limitata propensione al cambiamento)</a:t>
            </a: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2000" b="0" strike="noStrike" spc="-1">
              <a:latin typeface="Arial"/>
            </a:endParaRPr>
          </a:p>
          <a:p>
            <a:pPr marL="216000" indent="-215640" algn="ctr">
              <a:lnSpc>
                <a:spcPct val="100000"/>
              </a:lnSpc>
              <a:buClr>
                <a:srgbClr val="46464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2000" b="1" i="1" strike="noStrike" spc="-1">
                <a:solidFill>
                  <a:srgbClr val="464646"/>
                </a:solidFill>
                <a:latin typeface="Arial"/>
                <a:ea typeface="DejaVu Sans"/>
              </a:rPr>
              <a:t> Mancanza di competenze specifiche fra gli attori della filiera</a:t>
            </a: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2000" b="0" strike="noStrike" spc="-1">
              <a:latin typeface="Arial"/>
            </a:endParaRPr>
          </a:p>
          <a:p>
            <a:pPr marL="216000" indent="-215640" algn="ctr">
              <a:lnSpc>
                <a:spcPct val="100000"/>
              </a:lnSpc>
              <a:buClr>
                <a:srgbClr val="46464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2000" b="1" i="1" strike="noStrike" spc="-1">
                <a:solidFill>
                  <a:srgbClr val="464646"/>
                </a:solidFill>
                <a:latin typeface="Arial"/>
                <a:ea typeface="DejaVu Sans"/>
              </a:rPr>
              <a:t> Scarsità di infrastrutture </a:t>
            </a: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2000" b="1" i="1" strike="noStrike" spc="-1">
                <a:solidFill>
                  <a:srgbClr val="464646"/>
                </a:solidFill>
                <a:latin typeface="Arial"/>
                <a:ea typeface="DejaVu Sans"/>
              </a:rPr>
              <a:t>(es. collegamenti Internet a Banda Larga)</a:t>
            </a: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20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901"/>
              </a:spcBef>
              <a:tabLst>
                <a:tab pos="0" algn="l"/>
              </a:tabLst>
            </a:pP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200" b="1" i="1" strike="noStrike" spc="-1">
                <a:solidFill>
                  <a:srgbClr val="878889"/>
                </a:solidFill>
                <a:latin typeface="Tahoma"/>
                <a:ea typeface="DejaVu Sans"/>
              </a:rPr>
              <a:t>     </a:t>
            </a:r>
            <a:endParaRPr lang="it-IT" sz="1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CustomShape 1"/>
          <p:cNvSpPr/>
          <p:nvPr/>
        </p:nvSpPr>
        <p:spPr>
          <a:xfrm>
            <a:off x="1049400" y="322200"/>
            <a:ext cx="8681400" cy="472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it-IT" sz="3000" b="1" strike="noStrike" spc="134">
                <a:solidFill>
                  <a:srgbClr val="464646"/>
                </a:solidFill>
                <a:latin typeface="Tahoma"/>
                <a:ea typeface="Tahoma"/>
              </a:rPr>
              <a:t>…Per superare difficoltà e limiti</a:t>
            </a:r>
            <a:endParaRPr lang="it-IT" sz="3000" b="0" strike="noStrike" spc="-1">
              <a:latin typeface="Arial"/>
            </a:endParaRPr>
          </a:p>
        </p:txBody>
      </p:sp>
      <p:sp>
        <p:nvSpPr>
          <p:cNvPr id="441" name="CustomShape 2"/>
          <p:cNvSpPr/>
          <p:nvPr/>
        </p:nvSpPr>
        <p:spPr>
          <a:xfrm>
            <a:off x="3262320" y="5340240"/>
            <a:ext cx="3750480" cy="1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2" name="CustomShape 3"/>
          <p:cNvSpPr/>
          <p:nvPr/>
        </p:nvSpPr>
        <p:spPr>
          <a:xfrm>
            <a:off x="792000" y="795240"/>
            <a:ext cx="8471880" cy="4336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2000" b="1" i="1" strike="noStrike" spc="-1">
                <a:solidFill>
                  <a:srgbClr val="878889"/>
                </a:solidFill>
                <a:latin typeface="Tahoma"/>
                <a:ea typeface="DejaVu Sans"/>
              </a:rPr>
              <a:t>   </a:t>
            </a:r>
            <a:endParaRPr lang="it-IT" sz="2000" b="0" strike="noStrike" spc="-1">
              <a:latin typeface="Arial"/>
            </a:endParaRPr>
          </a:p>
          <a:p>
            <a:pPr marL="216000" indent="-215640" algn="ctr">
              <a:lnSpc>
                <a:spcPct val="100000"/>
              </a:lnSpc>
              <a:buClr>
                <a:srgbClr val="878889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2000" b="1" i="1" strike="noStrike" spc="-1">
                <a:solidFill>
                  <a:srgbClr val="878889"/>
                </a:solidFill>
                <a:latin typeface="Tahoma"/>
                <a:ea typeface="DejaVu Sans"/>
              </a:rPr>
              <a:t> </a:t>
            </a:r>
            <a:r>
              <a:rPr lang="it-IT" sz="2000" b="1" i="1" strike="noStrike" spc="-1">
                <a:solidFill>
                  <a:srgbClr val="464646"/>
                </a:solidFill>
                <a:latin typeface="Arial"/>
                <a:ea typeface="DejaVu Sans"/>
              </a:rPr>
              <a:t>Vincere la “resistenza al cambiamento”</a:t>
            </a: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2000" b="0" strike="noStrike" spc="-1">
              <a:latin typeface="Arial"/>
            </a:endParaRPr>
          </a:p>
          <a:p>
            <a:pPr marL="216000" indent="-215640" algn="ctr">
              <a:lnSpc>
                <a:spcPct val="100000"/>
              </a:lnSpc>
              <a:buClr>
                <a:srgbClr val="46464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2000" b="1" i="1" strike="noStrike" spc="-1">
                <a:solidFill>
                  <a:srgbClr val="464646"/>
                </a:solidFill>
                <a:latin typeface="Arial"/>
                <a:ea typeface="DejaVu Sans"/>
              </a:rPr>
              <a:t> Implementare la conoscenza informatica</a:t>
            </a: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2000" b="0" strike="noStrike" spc="-1">
              <a:latin typeface="Arial"/>
            </a:endParaRPr>
          </a:p>
          <a:p>
            <a:pPr marL="216000" indent="-215640" algn="ctr">
              <a:lnSpc>
                <a:spcPct val="100000"/>
              </a:lnSpc>
              <a:buClr>
                <a:srgbClr val="46464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2000" b="1" i="1" strike="noStrike" spc="-1">
                <a:solidFill>
                  <a:srgbClr val="464646"/>
                </a:solidFill>
                <a:latin typeface="Arial"/>
                <a:ea typeface="DejaVu Sans"/>
              </a:rPr>
              <a:t> Adeguata formazione a tutti i livelli della filiera</a:t>
            </a: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2000" b="0" strike="noStrike" spc="-1">
              <a:latin typeface="Arial"/>
            </a:endParaRPr>
          </a:p>
          <a:p>
            <a:pPr marL="216000" indent="-215640" algn="ctr">
              <a:lnSpc>
                <a:spcPct val="100000"/>
              </a:lnSpc>
              <a:buClr>
                <a:srgbClr val="46464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2000" b="1" i="1" strike="noStrike" spc="-1">
                <a:solidFill>
                  <a:srgbClr val="464646"/>
                </a:solidFill>
                <a:latin typeface="Arial"/>
                <a:ea typeface="DejaVu Sans"/>
              </a:rPr>
              <a:t> Ruolo fondamentale dei Rivenditori nella divulgazione</a:t>
            </a: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it-IT" sz="2000" b="0" strike="noStrike" spc="-1">
              <a:latin typeface="Arial"/>
            </a:endParaRPr>
          </a:p>
          <a:p>
            <a:pPr marL="216000" indent="-215640" algn="ctr">
              <a:lnSpc>
                <a:spcPct val="100000"/>
              </a:lnSpc>
              <a:buClr>
                <a:srgbClr val="46464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2000" b="1" i="1" strike="noStrike" spc="-1">
                <a:solidFill>
                  <a:srgbClr val="464646"/>
                </a:solidFill>
                <a:latin typeface="Arial"/>
                <a:ea typeface="DejaVu Sans"/>
              </a:rPr>
              <a:t> Sostenere costi e investimenti anche per le piccole/medie aziende</a:t>
            </a: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2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stomShape 1"/>
          <p:cNvSpPr/>
          <p:nvPr/>
        </p:nvSpPr>
        <p:spPr>
          <a:xfrm>
            <a:off x="1079640" y="264960"/>
            <a:ext cx="8681400" cy="4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3200" b="1" strike="noStrike" spc="-1">
                <a:solidFill>
                  <a:srgbClr val="868686"/>
                </a:solidFill>
                <a:latin typeface="Tahoma"/>
                <a:ea typeface="Tahoma"/>
              </a:rPr>
              <a:t>L’agricoltura  guidata  dai  satelliti</a:t>
            </a:r>
            <a:endParaRPr lang="it-IT" sz="3200" b="0" strike="noStrike" spc="-1">
              <a:latin typeface="Arial"/>
            </a:endParaRPr>
          </a:p>
        </p:txBody>
      </p:sp>
      <p:sp>
        <p:nvSpPr>
          <p:cNvPr id="145" name="CustomShape 2"/>
          <p:cNvSpPr/>
          <p:nvPr/>
        </p:nvSpPr>
        <p:spPr>
          <a:xfrm>
            <a:off x="3262320" y="5340240"/>
            <a:ext cx="3750480" cy="1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6" name="CustomShape 3"/>
          <p:cNvSpPr/>
          <p:nvPr/>
        </p:nvSpPr>
        <p:spPr>
          <a:xfrm>
            <a:off x="1079640" y="925560"/>
            <a:ext cx="8390880" cy="3849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2000" b="1" strike="noStrike" spc="-1">
                <a:solidFill>
                  <a:srgbClr val="464646"/>
                </a:solidFill>
                <a:latin typeface="Tahoma"/>
                <a:ea typeface="DejaVu Sans"/>
              </a:rPr>
              <a:t>VANTAGGI della “Meccanizzazione di Precisione”</a:t>
            </a:r>
            <a:endParaRPr lang="it-IT" sz="20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878889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1800" b="0" strike="noStrike" spc="-1">
                <a:solidFill>
                  <a:srgbClr val="878889"/>
                </a:solidFill>
                <a:latin typeface="Tahoma"/>
                <a:ea typeface="DejaVu Sans"/>
              </a:rPr>
              <a:t> </a:t>
            </a:r>
            <a:r>
              <a:rPr lang="it-IT" sz="1800" b="1" strike="noStrike" spc="-1">
                <a:solidFill>
                  <a:srgbClr val="464646"/>
                </a:solidFill>
                <a:latin typeface="Tahoma"/>
                <a:ea typeface="DejaVu Sans"/>
              </a:rPr>
              <a:t>Minor tempo di lavoro: </a:t>
            </a:r>
            <a:r>
              <a:rPr lang="it-IT" sz="1800" b="1" i="1" u="sng" strike="noStrike" spc="-1">
                <a:solidFill>
                  <a:srgbClr val="464646"/>
                </a:solidFill>
                <a:uFillTx/>
                <a:latin typeface="Tahoma"/>
                <a:ea typeface="DejaVu Sans"/>
              </a:rPr>
              <a:t>evita sovrapposizioni delle passate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46464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1800" b="1" strike="noStrike" spc="-1">
                <a:solidFill>
                  <a:srgbClr val="464646"/>
                </a:solidFill>
                <a:latin typeface="Tahoma"/>
                <a:ea typeface="DejaVu Sans"/>
              </a:rPr>
              <a:t> Minor consumo di carburante e di prodotto: </a:t>
            </a:r>
            <a:r>
              <a:rPr lang="it-IT" sz="1800" b="1" i="1" u="sng" strike="noStrike" spc="-1">
                <a:solidFill>
                  <a:srgbClr val="464646"/>
                </a:solidFill>
                <a:uFillTx/>
                <a:latin typeface="Tahoma"/>
                <a:ea typeface="DejaVu Sans"/>
              </a:rPr>
              <a:t>maggior risparmio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46464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1800" b="1" strike="noStrike" spc="-1">
                <a:solidFill>
                  <a:srgbClr val="464646"/>
                </a:solidFill>
                <a:latin typeface="Tahoma"/>
                <a:ea typeface="DejaVu Sans"/>
              </a:rPr>
              <a:t> Minor stress per il conducente: </a:t>
            </a:r>
            <a:r>
              <a:rPr lang="it-IT" sz="1800" b="1" i="1" u="sng" strike="noStrike" spc="-1">
                <a:solidFill>
                  <a:srgbClr val="464646"/>
                </a:solidFill>
                <a:uFillTx/>
                <a:latin typeface="Tahoma"/>
                <a:ea typeface="DejaVu Sans"/>
              </a:rPr>
              <a:t>miglior attenzione in lavoro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751"/>
              </a:spcBef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</p:txBody>
      </p:sp>
      <p:pic>
        <p:nvPicPr>
          <p:cNvPr id="147" name="Picture 4" descr="42ef3937b979091cf46e2f58109b31fa"/>
          <p:cNvPicPr/>
          <p:nvPr/>
        </p:nvPicPr>
        <p:blipFill>
          <a:blip r:embed="rId2"/>
          <a:srcRect l="3375" r="10126"/>
          <a:stretch/>
        </p:blipFill>
        <p:spPr>
          <a:xfrm>
            <a:off x="1327320" y="2968560"/>
            <a:ext cx="6584400" cy="251712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CustomShape 1"/>
          <p:cNvSpPr/>
          <p:nvPr/>
        </p:nvSpPr>
        <p:spPr>
          <a:xfrm>
            <a:off x="1079640" y="264960"/>
            <a:ext cx="8681400" cy="4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3000" b="1" strike="noStrike" spc="-1">
                <a:solidFill>
                  <a:srgbClr val="868686"/>
                </a:solidFill>
                <a:latin typeface="Tahoma"/>
                <a:ea typeface="Tahoma"/>
              </a:rPr>
              <a:t>Livello  “BASE”</a:t>
            </a:r>
            <a:endParaRPr lang="it-IT" sz="3000" b="0" strike="noStrike" spc="-1">
              <a:latin typeface="Arial"/>
            </a:endParaRPr>
          </a:p>
        </p:txBody>
      </p:sp>
      <p:sp>
        <p:nvSpPr>
          <p:cNvPr id="149" name="CustomShape 2"/>
          <p:cNvSpPr/>
          <p:nvPr/>
        </p:nvSpPr>
        <p:spPr>
          <a:xfrm>
            <a:off x="3262320" y="5340240"/>
            <a:ext cx="3750480" cy="14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0" name="CustomShape 3"/>
          <p:cNvSpPr/>
          <p:nvPr/>
        </p:nvSpPr>
        <p:spPr>
          <a:xfrm>
            <a:off x="1079640" y="985680"/>
            <a:ext cx="8665560" cy="1121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marL="216000" indent="-215640">
              <a:lnSpc>
                <a:spcPct val="100000"/>
              </a:lnSpc>
              <a:buClr>
                <a:srgbClr val="878889"/>
              </a:buClr>
              <a:buFont typeface="Wingdings" charset="2"/>
              <a:buChar char=""/>
            </a:pPr>
            <a:r>
              <a:rPr lang="it-IT" sz="1600" b="1" i="1" strike="noStrike" spc="-1">
                <a:solidFill>
                  <a:srgbClr val="878889"/>
                </a:solidFill>
                <a:latin typeface="Arial"/>
                <a:ea typeface="DejaVu Sans"/>
              </a:rPr>
              <a:t> </a:t>
            </a:r>
            <a:r>
              <a:rPr lang="it-IT" sz="1800" b="1" strike="noStrike" spc="-1">
                <a:solidFill>
                  <a:srgbClr val="464646"/>
                </a:solidFill>
                <a:latin typeface="Tahoma"/>
                <a:ea typeface="DejaVu Sans"/>
              </a:rPr>
              <a:t>Consente all’operatore di seguire MANUALMENTE  “</a:t>
            </a:r>
            <a:r>
              <a:rPr lang="it-IT" sz="1800" b="1" u="sng" strike="noStrike" spc="-1">
                <a:solidFill>
                  <a:srgbClr val="464646"/>
                </a:solidFill>
                <a:uFillTx/>
                <a:latin typeface="Tahoma"/>
                <a:ea typeface="DejaVu Sans"/>
              </a:rPr>
              <a:t>linee parallele</a:t>
            </a:r>
            <a:r>
              <a:rPr lang="it-IT" sz="1800" b="1" strike="noStrike" spc="-1">
                <a:solidFill>
                  <a:srgbClr val="464646"/>
                </a:solidFill>
                <a:latin typeface="Tahoma"/>
                <a:ea typeface="DejaVu Sans"/>
              </a:rPr>
              <a:t>”, 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800" b="1" strike="noStrike" spc="-1">
                <a:solidFill>
                  <a:srgbClr val="464646"/>
                </a:solidFill>
                <a:latin typeface="Tahoma"/>
                <a:ea typeface="DejaVu Sans"/>
              </a:rPr>
              <a:t>   </a:t>
            </a:r>
            <a:r>
              <a:rPr lang="it-IT" sz="1800" b="1" i="1" strike="noStrike" spc="-1">
                <a:solidFill>
                  <a:srgbClr val="464646"/>
                </a:solidFill>
                <a:latin typeface="Tahoma"/>
                <a:ea typeface="DejaVu Sans"/>
              </a:rPr>
              <a:t>per evitare sovrapposizioni in lavoro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878889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1800" b="0" strike="noStrike" spc="-1">
                <a:solidFill>
                  <a:srgbClr val="878889"/>
                </a:solidFill>
                <a:latin typeface="Tahoma"/>
                <a:ea typeface="DejaVu Sans"/>
              </a:rPr>
              <a:t> </a:t>
            </a:r>
            <a:r>
              <a:rPr lang="it-IT" sz="1800" b="1" strike="noStrike" spc="-1">
                <a:solidFill>
                  <a:srgbClr val="464646"/>
                </a:solidFill>
                <a:latin typeface="Tahoma"/>
                <a:ea typeface="DejaVu Sans"/>
              </a:rPr>
              <a:t>Margine di errore: 25 – 35 cm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751"/>
              </a:spcBef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</p:txBody>
      </p:sp>
      <p:pic>
        <p:nvPicPr>
          <p:cNvPr id="151" name="Picture 9" descr="DSC_7220"/>
          <p:cNvPicPr/>
          <p:nvPr/>
        </p:nvPicPr>
        <p:blipFill>
          <a:blip r:embed="rId2"/>
          <a:srcRect l="3242" r="3831" b="6661"/>
          <a:stretch/>
        </p:blipFill>
        <p:spPr>
          <a:xfrm>
            <a:off x="1317600" y="2274840"/>
            <a:ext cx="3818880" cy="2709000"/>
          </a:xfrm>
          <a:prstGeom prst="rect">
            <a:avLst/>
          </a:prstGeom>
          <a:ln w="9525">
            <a:noFill/>
          </a:ln>
        </p:spPr>
      </p:pic>
      <p:pic>
        <p:nvPicPr>
          <p:cNvPr id="152" name="Picture 10" descr="DSC_2040"/>
          <p:cNvPicPr/>
          <p:nvPr/>
        </p:nvPicPr>
        <p:blipFill>
          <a:blip r:embed="rId3"/>
          <a:srcRect l="8458" b="-1703"/>
          <a:stretch/>
        </p:blipFill>
        <p:spPr>
          <a:xfrm>
            <a:off x="5421240" y="2274840"/>
            <a:ext cx="4134600" cy="275688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6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950760" y="264960"/>
            <a:ext cx="8809920" cy="474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it-IT" sz="3000" b="1" strike="noStrike" spc="-1">
                <a:solidFill>
                  <a:srgbClr val="868686"/>
                </a:solidFill>
                <a:latin typeface="Tahoma"/>
                <a:ea typeface="Tahoma"/>
              </a:rPr>
              <a:t>Livello  “BASE”</a:t>
            </a:r>
            <a:endParaRPr lang="it-IT" sz="3000" b="0" strike="noStrike" spc="-1">
              <a:latin typeface="Arial"/>
            </a:endParaRPr>
          </a:p>
        </p:txBody>
      </p:sp>
      <p:sp>
        <p:nvSpPr>
          <p:cNvPr id="154" name="CustomShape 2"/>
          <p:cNvSpPr/>
          <p:nvPr/>
        </p:nvSpPr>
        <p:spPr>
          <a:xfrm>
            <a:off x="835200" y="3452760"/>
            <a:ext cx="8568720" cy="2032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5" name="CustomShape 3"/>
          <p:cNvSpPr/>
          <p:nvPr/>
        </p:nvSpPr>
        <p:spPr>
          <a:xfrm>
            <a:off x="835200" y="739800"/>
            <a:ext cx="8746560" cy="2602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2400" b="1" strike="noStrike" spc="-1">
                <a:solidFill>
                  <a:srgbClr val="646464"/>
                </a:solidFill>
                <a:latin typeface="Tahoma"/>
                <a:ea typeface="DejaVu Sans"/>
              </a:rPr>
              <a:t>Sistema </a:t>
            </a:r>
            <a:r>
              <a:rPr lang="it-IT" sz="2400" b="1" u="sng" strike="noStrike" spc="-1">
                <a:solidFill>
                  <a:srgbClr val="646464"/>
                </a:solidFill>
                <a:uFillTx/>
                <a:latin typeface="Tahoma"/>
                <a:ea typeface="DejaVu Sans"/>
              </a:rPr>
              <a:t>semplice</a:t>
            </a:r>
            <a:r>
              <a:rPr lang="it-IT" sz="2400" b="1" strike="noStrike" spc="-1">
                <a:solidFill>
                  <a:srgbClr val="646464"/>
                </a:solidFill>
                <a:latin typeface="Tahoma"/>
                <a:ea typeface="DejaVu Sans"/>
              </a:rPr>
              <a:t>: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2400" b="0" strike="noStrike" spc="-1">
              <a:latin typeface="Arial"/>
            </a:endParaRPr>
          </a:p>
          <a:p>
            <a:pPr marL="360360" indent="-359280">
              <a:lnSpc>
                <a:spcPct val="100000"/>
              </a:lnSpc>
              <a:buClr>
                <a:srgbClr val="46464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1800" b="1" strike="noStrike" spc="-1">
                <a:solidFill>
                  <a:srgbClr val="464646"/>
                </a:solidFill>
                <a:latin typeface="Tahoma"/>
                <a:ea typeface="DejaVu Sans"/>
              </a:rPr>
              <a:t>Ricevitore satellitare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800" b="1" strike="noStrike" spc="-1">
                <a:solidFill>
                  <a:srgbClr val="464646"/>
                </a:solidFill>
                <a:latin typeface="Tahoma"/>
                <a:ea typeface="DejaVu Sans"/>
              </a:rPr>
              <a:t>     dotato di GPS 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800" b="1" strike="noStrike" spc="-1">
                <a:solidFill>
                  <a:srgbClr val="464646"/>
                </a:solidFill>
                <a:latin typeface="Tahoma"/>
                <a:ea typeface="DejaVu Sans"/>
              </a:rPr>
              <a:t>    (Global Positioning System)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marL="360360" indent="-359280">
              <a:lnSpc>
                <a:spcPct val="100000"/>
              </a:lnSpc>
              <a:buClr>
                <a:srgbClr val="464646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it-IT" sz="1800" b="1" strike="noStrike" spc="-1">
                <a:solidFill>
                  <a:srgbClr val="464646"/>
                </a:solidFill>
                <a:latin typeface="Tahoma"/>
                <a:ea typeface="DejaVu Sans"/>
              </a:rPr>
              <a:t>Display con barra 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it-IT" sz="1800" b="1" strike="noStrike" spc="-1">
                <a:solidFill>
                  <a:srgbClr val="464646"/>
                </a:solidFill>
                <a:latin typeface="Tahoma"/>
                <a:ea typeface="DejaVu Sans"/>
              </a:rPr>
              <a:t>      luminosa a LED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</p:txBody>
      </p:sp>
      <p:pic>
        <p:nvPicPr>
          <p:cNvPr id="156" name="Picture 10" descr="1455573103_deutz-agrosky-gps-768x392"/>
          <p:cNvPicPr/>
          <p:nvPr/>
        </p:nvPicPr>
        <p:blipFill>
          <a:blip r:embed="rId2"/>
          <a:srcRect l="16383" t="9960" r="16398" b="15735"/>
          <a:stretch/>
        </p:blipFill>
        <p:spPr>
          <a:xfrm>
            <a:off x="5356080" y="779400"/>
            <a:ext cx="4047480" cy="2453400"/>
          </a:xfrm>
          <a:prstGeom prst="rect">
            <a:avLst/>
          </a:prstGeom>
          <a:ln w="9525">
            <a:noFill/>
          </a:ln>
        </p:spPr>
      </p:pic>
      <p:pic>
        <p:nvPicPr>
          <p:cNvPr id="157" name="Picture 7"/>
          <p:cNvPicPr/>
          <p:nvPr/>
        </p:nvPicPr>
        <p:blipFill>
          <a:blip r:embed="rId3"/>
          <a:stretch/>
        </p:blipFill>
        <p:spPr>
          <a:xfrm rot="16200000">
            <a:off x="6422040" y="2688840"/>
            <a:ext cx="2234520" cy="3547440"/>
          </a:xfrm>
          <a:prstGeom prst="rect">
            <a:avLst/>
          </a:prstGeom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46464"/>
      </a:dk2>
      <a:lt2>
        <a:srgbClr val="FFFFFF"/>
      </a:lt2>
      <a:accent1>
        <a:srgbClr val="DA8D1B"/>
      </a:accent1>
      <a:accent2>
        <a:srgbClr val="868686"/>
      </a:accent2>
      <a:accent3>
        <a:srgbClr val="F7B554"/>
      </a:accent3>
      <a:accent4>
        <a:srgbClr val="AFAFAF"/>
      </a:accent4>
      <a:accent5>
        <a:srgbClr val="DA791B"/>
      </a:accent5>
      <a:accent6>
        <a:srgbClr val="464646"/>
      </a:accent6>
      <a:hlink>
        <a:srgbClr val="DA8D1B"/>
      </a:hlink>
      <a:folHlink>
        <a:srgbClr val="DA8D1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46464"/>
      </a:dk2>
      <a:lt2>
        <a:srgbClr val="FFFFFF"/>
      </a:lt2>
      <a:accent1>
        <a:srgbClr val="DA8D1B"/>
      </a:accent1>
      <a:accent2>
        <a:srgbClr val="868686"/>
      </a:accent2>
      <a:accent3>
        <a:srgbClr val="F7B554"/>
      </a:accent3>
      <a:accent4>
        <a:srgbClr val="AFAFAF"/>
      </a:accent4>
      <a:accent5>
        <a:srgbClr val="DA791B"/>
      </a:accent5>
      <a:accent6>
        <a:srgbClr val="464646"/>
      </a:accent6>
      <a:hlink>
        <a:srgbClr val="DA8D1B"/>
      </a:hlink>
      <a:folHlink>
        <a:srgbClr val="DA8D1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646464"/>
      </a:dk2>
      <a:lt2>
        <a:srgbClr val="FFFFFF"/>
      </a:lt2>
      <a:accent1>
        <a:srgbClr val="DA8D1B"/>
      </a:accent1>
      <a:accent2>
        <a:srgbClr val="868686"/>
      </a:accent2>
      <a:accent3>
        <a:srgbClr val="F7B554"/>
      </a:accent3>
      <a:accent4>
        <a:srgbClr val="AFAFAF"/>
      </a:accent4>
      <a:accent5>
        <a:srgbClr val="DA791B"/>
      </a:accent5>
      <a:accent6>
        <a:srgbClr val="464646"/>
      </a:accent6>
      <a:hlink>
        <a:srgbClr val="DA8D1B"/>
      </a:hlink>
      <a:folHlink>
        <a:srgbClr val="DA8D1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20171129_SDF_format_16x9</Template>
  <TotalTime>1774</TotalTime>
  <Words>2075</Words>
  <Application>Microsoft Macintosh PowerPoint</Application>
  <PresentationFormat>Personalizzato</PresentationFormat>
  <Paragraphs>1012</Paragraphs>
  <Slides>69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69</vt:i4>
      </vt:variant>
    </vt:vector>
  </HeadingPairs>
  <TitlesOfParts>
    <vt:vector size="76" baseType="lpstr">
      <vt:lpstr>Arial</vt:lpstr>
      <vt:lpstr>Symbol</vt:lpstr>
      <vt:lpstr>Tahoma</vt:lpstr>
      <vt:lpstr>Wingdings</vt:lpstr>
      <vt:lpstr>Office Theme</vt:lpstr>
      <vt:lpstr>Office Theme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Programma  di  Integrazione  Didattica  La trattrice agricola come vera centrale    di  potenza: aspetti salienti ed evoluzione              Docente: Giuseppe Ogliari</dc:title>
  <dc:subject/>
  <dc:creator>GrandoMattiazzi Elia</dc:creator>
  <dc:description/>
  <cp:lastModifiedBy>Luca Cattaneo</cp:lastModifiedBy>
  <cp:revision>166</cp:revision>
  <dcterms:created xsi:type="dcterms:W3CDTF">2019-02-15T09:08:28Z</dcterms:created>
  <dcterms:modified xsi:type="dcterms:W3CDTF">2022-03-01T19:07:44Z</dcterms:modified>
  <dc:language>it-IT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Company">
    <vt:lpwstr>Hewlett-Packard Company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Personalizzato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70</vt:i4>
  </property>
</Properties>
</file>